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56" r:id="rId1"/>
  </p:sldMasterIdLst>
  <p:notesMasterIdLst>
    <p:notesMasterId r:id="rId37"/>
  </p:notesMasterIdLst>
  <p:sldIdLst>
    <p:sldId id="256" r:id="rId2"/>
    <p:sldId id="568" r:id="rId3"/>
    <p:sldId id="604" r:id="rId4"/>
    <p:sldId id="607" r:id="rId5"/>
    <p:sldId id="608" r:id="rId6"/>
    <p:sldId id="610" r:id="rId7"/>
    <p:sldId id="611" r:id="rId8"/>
    <p:sldId id="612" r:id="rId9"/>
    <p:sldId id="613" r:id="rId10"/>
    <p:sldId id="614" r:id="rId11"/>
    <p:sldId id="616" r:id="rId12"/>
    <p:sldId id="617" r:id="rId13"/>
    <p:sldId id="618" r:id="rId14"/>
    <p:sldId id="619" r:id="rId15"/>
    <p:sldId id="620" r:id="rId16"/>
    <p:sldId id="621" r:id="rId17"/>
    <p:sldId id="622" r:id="rId18"/>
    <p:sldId id="623" r:id="rId19"/>
    <p:sldId id="606" r:id="rId20"/>
    <p:sldId id="625" r:id="rId21"/>
    <p:sldId id="626" r:id="rId22"/>
    <p:sldId id="627" r:id="rId23"/>
    <p:sldId id="628" r:id="rId24"/>
    <p:sldId id="629" r:id="rId25"/>
    <p:sldId id="630" r:id="rId26"/>
    <p:sldId id="631" r:id="rId27"/>
    <p:sldId id="632" r:id="rId28"/>
    <p:sldId id="633" r:id="rId29"/>
    <p:sldId id="635" r:id="rId30"/>
    <p:sldId id="634" r:id="rId31"/>
    <p:sldId id="636" r:id="rId32"/>
    <p:sldId id="637" r:id="rId33"/>
    <p:sldId id="639" r:id="rId34"/>
    <p:sldId id="640" r:id="rId35"/>
    <p:sldId id="603" r:id="rId36"/>
  </p:sldIdLst>
  <p:sldSz cx="9144000" cy="6858000" type="screen4x3"/>
  <p:notesSz cx="7099300" cy="10234613"/>
  <p:defaultTex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336699"/>
    <a:srgbClr val="01395F"/>
    <a:srgbClr val="3366CC"/>
    <a:srgbClr val="013D65"/>
    <a:srgbClr val="003366"/>
    <a:srgbClr val="FF66FF"/>
    <a:srgbClr val="FFFF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5" autoAdjust="0"/>
    <p:restoredTop sz="67584" autoAdjust="0"/>
  </p:normalViewPr>
  <p:slideViewPr>
    <p:cSldViewPr>
      <p:cViewPr>
        <p:scale>
          <a:sx n="63" d="100"/>
          <a:sy n="63" d="100"/>
        </p:scale>
        <p:origin x="2008" y="16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algn="l">
              <a:defRPr sz="1200" smtClean="0">
                <a:latin typeface="Arial" charset="0"/>
              </a:defRPr>
            </a:lvl1pPr>
          </a:lstStyle>
          <a:p>
            <a:pPr>
              <a:defRPr/>
            </a:pPr>
            <a:endParaRPr lang="en-US" altLang="zh-CN"/>
          </a:p>
        </p:txBody>
      </p:sp>
      <p:sp>
        <p:nvSpPr>
          <p:cNvPr id="209923" name="Rectangle 3"/>
          <p:cNvSpPr>
            <a:spLocks noGrp="1" noChangeArrowheads="1"/>
          </p:cNvSpPr>
          <p:nvPr>
            <p:ph type="dt" idx="1"/>
          </p:nvPr>
        </p:nvSpPr>
        <p:spPr bwMode="auto">
          <a:xfrm>
            <a:off x="4020506"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algn="r">
              <a:defRPr sz="1200" smtClean="0">
                <a:latin typeface="Arial" charset="0"/>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p:spPr>
      </p:sp>
      <p:sp>
        <p:nvSpPr>
          <p:cNvPr id="209925" name="Rectangle 5"/>
          <p:cNvSpPr>
            <a:spLocks noGrp="1" noChangeArrowheads="1"/>
          </p:cNvSpPr>
          <p:nvPr>
            <p:ph type="body" sz="quarter" idx="3"/>
          </p:nvPr>
        </p:nvSpPr>
        <p:spPr bwMode="auto">
          <a:xfrm>
            <a:off x="709599" y="4862265"/>
            <a:ext cx="5680103" cy="4605575"/>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9926" name="Rectangle 6"/>
          <p:cNvSpPr>
            <a:spLocks noGrp="1" noChangeArrowheads="1"/>
          </p:cNvSpPr>
          <p:nvPr>
            <p:ph type="ftr" sz="quarter" idx="4"/>
          </p:nvPr>
        </p:nvSpPr>
        <p:spPr bwMode="auto">
          <a:xfrm>
            <a:off x="0"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algn="l">
              <a:defRPr sz="1200" smtClean="0">
                <a:latin typeface="Arial" charset="0"/>
              </a:defRPr>
            </a:lvl1pPr>
          </a:lstStyle>
          <a:p>
            <a:pPr>
              <a:defRPr/>
            </a:pPr>
            <a:endParaRPr lang="en-US" altLang="zh-CN"/>
          </a:p>
        </p:txBody>
      </p:sp>
      <p:sp>
        <p:nvSpPr>
          <p:cNvPr id="209927" name="Rectangle 7"/>
          <p:cNvSpPr>
            <a:spLocks noGrp="1" noChangeArrowheads="1"/>
          </p:cNvSpPr>
          <p:nvPr>
            <p:ph type="sldNum" sz="quarter" idx="5"/>
          </p:nvPr>
        </p:nvSpPr>
        <p:spPr bwMode="auto">
          <a:xfrm>
            <a:off x="4020506"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algn="r">
              <a:defRPr sz="1200" smtClean="0">
                <a:latin typeface="Arial" charset="0"/>
              </a:defRPr>
            </a:lvl1pPr>
          </a:lstStyle>
          <a:p>
            <a:pPr>
              <a:defRPr/>
            </a:pPr>
            <a:fld id="{CE97544E-26AA-4FDB-B9EA-96855DDCFD2A}" type="slidenum">
              <a:rPr lang="en-US" altLang="zh-CN"/>
              <a:pPr>
                <a:defRPr/>
              </a:pPr>
              <a:t>‹#›</a:t>
            </a:fld>
            <a:endParaRPr lang="en-US" altLang="zh-CN"/>
          </a:p>
        </p:txBody>
      </p:sp>
    </p:spTree>
    <p:extLst>
      <p:ext uri="{BB962C8B-B14F-4D97-AF65-F5344CB8AC3E}">
        <p14:creationId xmlns:p14="http://schemas.microsoft.com/office/powerpoint/2010/main" val="38946047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3893DCD4-82AB-4372-A593-48B87D6CF864}" type="slidenum">
              <a:rPr lang="en-US" altLang="zh-CN"/>
              <a:pPr/>
              <a:t>1</a:t>
            </a:fld>
            <a:endParaRPr lang="en-US" altLang="zh-CN" dirty="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9789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10</a:t>
            </a:fld>
            <a:endParaRPr lang="en-US" altLang="zh-CN"/>
          </a:p>
        </p:txBody>
      </p:sp>
    </p:spTree>
    <p:extLst>
      <p:ext uri="{BB962C8B-B14F-4D97-AF65-F5344CB8AC3E}">
        <p14:creationId xmlns:p14="http://schemas.microsoft.com/office/powerpoint/2010/main" val="137516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11</a:t>
            </a:fld>
            <a:endParaRPr lang="en-US" altLang="zh-CN"/>
          </a:p>
        </p:txBody>
      </p:sp>
    </p:spTree>
    <p:extLst>
      <p:ext uri="{BB962C8B-B14F-4D97-AF65-F5344CB8AC3E}">
        <p14:creationId xmlns:p14="http://schemas.microsoft.com/office/powerpoint/2010/main" val="174828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12</a:t>
            </a:fld>
            <a:endParaRPr lang="en-US" altLang="zh-CN"/>
          </a:p>
        </p:txBody>
      </p:sp>
    </p:spTree>
    <p:extLst>
      <p:ext uri="{BB962C8B-B14F-4D97-AF65-F5344CB8AC3E}">
        <p14:creationId xmlns:p14="http://schemas.microsoft.com/office/powerpoint/2010/main" val="211273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13</a:t>
            </a:fld>
            <a:endParaRPr lang="en-US" altLang="zh-CN"/>
          </a:p>
        </p:txBody>
      </p:sp>
    </p:spTree>
    <p:extLst>
      <p:ext uri="{BB962C8B-B14F-4D97-AF65-F5344CB8AC3E}">
        <p14:creationId xmlns:p14="http://schemas.microsoft.com/office/powerpoint/2010/main" val="6949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14</a:t>
            </a:fld>
            <a:endParaRPr lang="en-US" altLang="zh-CN"/>
          </a:p>
        </p:txBody>
      </p:sp>
    </p:spTree>
    <p:extLst>
      <p:ext uri="{BB962C8B-B14F-4D97-AF65-F5344CB8AC3E}">
        <p14:creationId xmlns:p14="http://schemas.microsoft.com/office/powerpoint/2010/main" val="836021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15</a:t>
            </a:fld>
            <a:endParaRPr lang="en-US" altLang="zh-CN"/>
          </a:p>
        </p:txBody>
      </p:sp>
    </p:spTree>
    <p:extLst>
      <p:ext uri="{BB962C8B-B14F-4D97-AF65-F5344CB8AC3E}">
        <p14:creationId xmlns:p14="http://schemas.microsoft.com/office/powerpoint/2010/main" val="981672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16</a:t>
            </a:fld>
            <a:endParaRPr lang="en-US" altLang="zh-CN"/>
          </a:p>
        </p:txBody>
      </p:sp>
    </p:spTree>
    <p:extLst>
      <p:ext uri="{BB962C8B-B14F-4D97-AF65-F5344CB8AC3E}">
        <p14:creationId xmlns:p14="http://schemas.microsoft.com/office/powerpoint/2010/main" val="1049389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17</a:t>
            </a:fld>
            <a:endParaRPr lang="en-US" altLang="zh-CN"/>
          </a:p>
        </p:txBody>
      </p:sp>
    </p:spTree>
    <p:extLst>
      <p:ext uri="{BB962C8B-B14F-4D97-AF65-F5344CB8AC3E}">
        <p14:creationId xmlns:p14="http://schemas.microsoft.com/office/powerpoint/2010/main" val="192284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18</a:t>
            </a:fld>
            <a:endParaRPr lang="en-US" altLang="zh-CN"/>
          </a:p>
        </p:txBody>
      </p:sp>
    </p:spTree>
    <p:extLst>
      <p:ext uri="{BB962C8B-B14F-4D97-AF65-F5344CB8AC3E}">
        <p14:creationId xmlns:p14="http://schemas.microsoft.com/office/powerpoint/2010/main" val="82820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19</a:t>
            </a:fld>
            <a:endParaRPr lang="en-US" altLang="zh-CN"/>
          </a:p>
        </p:txBody>
      </p:sp>
    </p:spTree>
    <p:extLst>
      <p:ext uri="{BB962C8B-B14F-4D97-AF65-F5344CB8AC3E}">
        <p14:creationId xmlns:p14="http://schemas.microsoft.com/office/powerpoint/2010/main" val="160600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a:t>
            </a:fld>
            <a:endParaRPr lang="en-US" altLang="zh-CN"/>
          </a:p>
        </p:txBody>
      </p:sp>
    </p:spTree>
    <p:extLst>
      <p:ext uri="{BB962C8B-B14F-4D97-AF65-F5344CB8AC3E}">
        <p14:creationId xmlns:p14="http://schemas.microsoft.com/office/powerpoint/2010/main" val="3435034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20</a:t>
            </a:fld>
            <a:endParaRPr lang="en-US" altLang="zh-CN"/>
          </a:p>
        </p:txBody>
      </p:sp>
    </p:spTree>
    <p:extLst>
      <p:ext uri="{BB962C8B-B14F-4D97-AF65-F5344CB8AC3E}">
        <p14:creationId xmlns:p14="http://schemas.microsoft.com/office/powerpoint/2010/main" val="246365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21</a:t>
            </a:fld>
            <a:endParaRPr lang="en-US" altLang="zh-CN"/>
          </a:p>
        </p:txBody>
      </p:sp>
    </p:spTree>
    <p:extLst>
      <p:ext uri="{BB962C8B-B14F-4D97-AF65-F5344CB8AC3E}">
        <p14:creationId xmlns:p14="http://schemas.microsoft.com/office/powerpoint/2010/main" val="1479956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22</a:t>
            </a:fld>
            <a:endParaRPr lang="en-US" altLang="zh-CN"/>
          </a:p>
        </p:txBody>
      </p:sp>
    </p:spTree>
    <p:extLst>
      <p:ext uri="{BB962C8B-B14F-4D97-AF65-F5344CB8AC3E}">
        <p14:creationId xmlns:p14="http://schemas.microsoft.com/office/powerpoint/2010/main" val="684502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23</a:t>
            </a:fld>
            <a:endParaRPr lang="en-US" altLang="zh-CN"/>
          </a:p>
        </p:txBody>
      </p:sp>
    </p:spTree>
    <p:extLst>
      <p:ext uri="{BB962C8B-B14F-4D97-AF65-F5344CB8AC3E}">
        <p14:creationId xmlns:p14="http://schemas.microsoft.com/office/powerpoint/2010/main" val="1569463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24</a:t>
            </a:fld>
            <a:endParaRPr lang="en-US" altLang="zh-CN"/>
          </a:p>
        </p:txBody>
      </p:sp>
    </p:spTree>
    <p:extLst>
      <p:ext uri="{BB962C8B-B14F-4D97-AF65-F5344CB8AC3E}">
        <p14:creationId xmlns:p14="http://schemas.microsoft.com/office/powerpoint/2010/main" val="1343108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25</a:t>
            </a:fld>
            <a:endParaRPr lang="en-US" altLang="zh-CN"/>
          </a:p>
        </p:txBody>
      </p:sp>
    </p:spTree>
    <p:extLst>
      <p:ext uri="{BB962C8B-B14F-4D97-AF65-F5344CB8AC3E}">
        <p14:creationId xmlns:p14="http://schemas.microsoft.com/office/powerpoint/2010/main" val="523404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26</a:t>
            </a:fld>
            <a:endParaRPr lang="en-US" altLang="zh-CN"/>
          </a:p>
        </p:txBody>
      </p:sp>
    </p:spTree>
    <p:extLst>
      <p:ext uri="{BB962C8B-B14F-4D97-AF65-F5344CB8AC3E}">
        <p14:creationId xmlns:p14="http://schemas.microsoft.com/office/powerpoint/2010/main" val="205348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27</a:t>
            </a:fld>
            <a:endParaRPr lang="en-US" altLang="zh-CN"/>
          </a:p>
        </p:txBody>
      </p:sp>
    </p:spTree>
    <p:extLst>
      <p:ext uri="{BB962C8B-B14F-4D97-AF65-F5344CB8AC3E}">
        <p14:creationId xmlns:p14="http://schemas.microsoft.com/office/powerpoint/2010/main" val="830646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28</a:t>
            </a:fld>
            <a:endParaRPr lang="en-US" altLang="zh-CN"/>
          </a:p>
        </p:txBody>
      </p:sp>
    </p:spTree>
    <p:extLst>
      <p:ext uri="{BB962C8B-B14F-4D97-AF65-F5344CB8AC3E}">
        <p14:creationId xmlns:p14="http://schemas.microsoft.com/office/powerpoint/2010/main" val="946901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29</a:t>
            </a:fld>
            <a:endParaRPr lang="en-US" altLang="zh-CN"/>
          </a:p>
        </p:txBody>
      </p:sp>
    </p:spTree>
    <p:extLst>
      <p:ext uri="{BB962C8B-B14F-4D97-AF65-F5344CB8AC3E}">
        <p14:creationId xmlns:p14="http://schemas.microsoft.com/office/powerpoint/2010/main" val="206094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a:t>
            </a:fld>
            <a:endParaRPr lang="en-US" altLang="zh-CN"/>
          </a:p>
        </p:txBody>
      </p:sp>
    </p:spTree>
    <p:extLst>
      <p:ext uri="{BB962C8B-B14F-4D97-AF65-F5344CB8AC3E}">
        <p14:creationId xmlns:p14="http://schemas.microsoft.com/office/powerpoint/2010/main" val="1491993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30</a:t>
            </a:fld>
            <a:endParaRPr lang="en-US" altLang="zh-CN"/>
          </a:p>
        </p:txBody>
      </p:sp>
    </p:spTree>
    <p:extLst>
      <p:ext uri="{BB962C8B-B14F-4D97-AF65-F5344CB8AC3E}">
        <p14:creationId xmlns:p14="http://schemas.microsoft.com/office/powerpoint/2010/main" val="531218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31</a:t>
            </a:fld>
            <a:endParaRPr lang="en-US" altLang="zh-CN"/>
          </a:p>
        </p:txBody>
      </p:sp>
    </p:spTree>
    <p:extLst>
      <p:ext uri="{BB962C8B-B14F-4D97-AF65-F5344CB8AC3E}">
        <p14:creationId xmlns:p14="http://schemas.microsoft.com/office/powerpoint/2010/main" val="728108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32</a:t>
            </a:fld>
            <a:endParaRPr lang="en-US" altLang="zh-CN"/>
          </a:p>
        </p:txBody>
      </p:sp>
    </p:spTree>
    <p:extLst>
      <p:ext uri="{BB962C8B-B14F-4D97-AF65-F5344CB8AC3E}">
        <p14:creationId xmlns:p14="http://schemas.microsoft.com/office/powerpoint/2010/main" val="1144826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33</a:t>
            </a:fld>
            <a:endParaRPr lang="en-US" altLang="zh-CN"/>
          </a:p>
        </p:txBody>
      </p:sp>
    </p:spTree>
    <p:extLst>
      <p:ext uri="{BB962C8B-B14F-4D97-AF65-F5344CB8AC3E}">
        <p14:creationId xmlns:p14="http://schemas.microsoft.com/office/powerpoint/2010/main" val="1638573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34</a:t>
            </a:fld>
            <a:endParaRPr lang="en-US" altLang="zh-CN"/>
          </a:p>
        </p:txBody>
      </p:sp>
    </p:spTree>
    <p:extLst>
      <p:ext uri="{BB962C8B-B14F-4D97-AF65-F5344CB8AC3E}">
        <p14:creationId xmlns:p14="http://schemas.microsoft.com/office/powerpoint/2010/main" val="920841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35</a:t>
            </a:fld>
            <a:endParaRPr lang="en-US" altLang="zh-CN"/>
          </a:p>
        </p:txBody>
      </p:sp>
    </p:spTree>
    <p:extLst>
      <p:ext uri="{BB962C8B-B14F-4D97-AF65-F5344CB8AC3E}">
        <p14:creationId xmlns:p14="http://schemas.microsoft.com/office/powerpoint/2010/main" val="150480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4</a:t>
            </a:fld>
            <a:endParaRPr lang="en-US" altLang="zh-CN"/>
          </a:p>
        </p:txBody>
      </p:sp>
    </p:spTree>
    <p:extLst>
      <p:ext uri="{BB962C8B-B14F-4D97-AF65-F5344CB8AC3E}">
        <p14:creationId xmlns:p14="http://schemas.microsoft.com/office/powerpoint/2010/main" val="708903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5</a:t>
            </a:fld>
            <a:endParaRPr lang="en-US" altLang="zh-CN"/>
          </a:p>
        </p:txBody>
      </p:sp>
    </p:spTree>
    <p:extLst>
      <p:ext uri="{BB962C8B-B14F-4D97-AF65-F5344CB8AC3E}">
        <p14:creationId xmlns:p14="http://schemas.microsoft.com/office/powerpoint/2010/main" val="108809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6</a:t>
            </a:fld>
            <a:endParaRPr lang="en-US" altLang="zh-CN"/>
          </a:p>
        </p:txBody>
      </p:sp>
    </p:spTree>
    <p:extLst>
      <p:ext uri="{BB962C8B-B14F-4D97-AF65-F5344CB8AC3E}">
        <p14:creationId xmlns:p14="http://schemas.microsoft.com/office/powerpoint/2010/main" val="208768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7</a:t>
            </a:fld>
            <a:endParaRPr lang="en-US" altLang="zh-CN"/>
          </a:p>
        </p:txBody>
      </p:sp>
    </p:spTree>
    <p:extLst>
      <p:ext uri="{BB962C8B-B14F-4D97-AF65-F5344CB8AC3E}">
        <p14:creationId xmlns:p14="http://schemas.microsoft.com/office/powerpoint/2010/main" val="144836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8</a:t>
            </a:fld>
            <a:endParaRPr lang="en-US" altLang="zh-CN"/>
          </a:p>
        </p:txBody>
      </p:sp>
    </p:spTree>
    <p:extLst>
      <p:ext uri="{BB962C8B-B14F-4D97-AF65-F5344CB8AC3E}">
        <p14:creationId xmlns:p14="http://schemas.microsoft.com/office/powerpoint/2010/main" val="445983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CE97544E-26AA-4FDB-B9EA-96855DDCFD2A}" type="slidenum">
              <a:rPr lang="en-US" altLang="zh-CN" smtClean="0"/>
              <a:pPr>
                <a:defRPr/>
              </a:pPr>
              <a:t>9</a:t>
            </a:fld>
            <a:endParaRPr lang="en-US" altLang="zh-CN"/>
          </a:p>
        </p:txBody>
      </p:sp>
    </p:spTree>
    <p:extLst>
      <p:ext uri="{BB962C8B-B14F-4D97-AF65-F5344CB8AC3E}">
        <p14:creationId xmlns:p14="http://schemas.microsoft.com/office/powerpoint/2010/main" val="1087802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ffectLst/>
        </p:spPr>
        <p:txBody>
          <a:bodyPr wrap="none" anchor="ctr"/>
          <a:lstStyle/>
          <a:p>
            <a:pPr>
              <a:defRPr/>
            </a:pPr>
            <a:endParaRPr lang="zh-CN" altLang="zh-CN">
              <a:latin typeface="Arial" charset="0"/>
            </a:endParaRPr>
          </a:p>
        </p:txBody>
      </p:sp>
      <p:sp>
        <p:nvSpPr>
          <p:cNvPr id="5" name="Rectangle 7"/>
          <p:cNvSpPr>
            <a:spLocks noChangeArrowheads="1"/>
          </p:cNvSpPr>
          <p:nvPr/>
        </p:nvSpPr>
        <p:spPr bwMode="hidden">
          <a:xfrm>
            <a:off x="0" y="2397125"/>
            <a:ext cx="4724400" cy="1143000"/>
          </a:xfrm>
          <a:prstGeom prst="rect">
            <a:avLst/>
          </a:prstGeom>
          <a:solidFill>
            <a:schemeClr val="accent2"/>
          </a:solidFill>
          <a:ln w="9525">
            <a:noFill/>
            <a:miter lim="800000"/>
            <a:headEnd/>
            <a:tailEnd/>
          </a:ln>
          <a:effectLst/>
        </p:spPr>
        <p:txBody>
          <a:bodyPr wrap="none" anchor="ctr"/>
          <a:lstStyle/>
          <a:p>
            <a:pPr>
              <a:defRPr/>
            </a:pPr>
            <a:endParaRPr lang="zh-CN" altLang="zh-CN" sz="2400"/>
          </a:p>
        </p:txBody>
      </p:sp>
      <p:sp>
        <p:nvSpPr>
          <p:cNvPr id="6"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zh-CN" sz="2400"/>
          </a:p>
        </p:txBody>
      </p:sp>
      <p:pic>
        <p:nvPicPr>
          <p:cNvPr id="7" name="Picture 10" descr="tower"/>
          <p:cNvPicPr>
            <a:picLocks noChangeAspect="1" noChangeArrowheads="1"/>
          </p:cNvPicPr>
          <p:nvPr/>
        </p:nvPicPr>
        <p:blipFill>
          <a:blip r:embed="rId2" cstate="print"/>
          <a:srcRect/>
          <a:stretch>
            <a:fillRect/>
          </a:stretch>
        </p:blipFill>
        <p:spPr bwMode="auto">
          <a:xfrm>
            <a:off x="6542088" y="188913"/>
            <a:ext cx="1990725" cy="1095375"/>
          </a:xfrm>
          <a:prstGeom prst="rect">
            <a:avLst/>
          </a:prstGeom>
          <a:noFill/>
          <a:ln w="9525">
            <a:noFill/>
            <a:miter lim="800000"/>
            <a:headEnd/>
            <a:tailEnd/>
          </a:ln>
        </p:spPr>
      </p:pic>
      <p:pic>
        <p:nvPicPr>
          <p:cNvPr id="8" name="Picture 11" descr="NJU2"/>
          <p:cNvPicPr>
            <a:picLocks noChangeAspect="1" noChangeArrowheads="1"/>
          </p:cNvPicPr>
          <p:nvPr/>
        </p:nvPicPr>
        <p:blipFill>
          <a:blip r:embed="rId3" cstate="print"/>
          <a:srcRect/>
          <a:stretch>
            <a:fillRect/>
          </a:stretch>
        </p:blipFill>
        <p:spPr bwMode="auto">
          <a:xfrm>
            <a:off x="252413" y="260350"/>
            <a:ext cx="2303462" cy="904875"/>
          </a:xfrm>
          <a:prstGeom prst="rect">
            <a:avLst/>
          </a:prstGeom>
          <a:noFill/>
          <a:ln w="9525">
            <a:noFill/>
            <a:miter lim="800000"/>
            <a:headEnd/>
            <a:tailEnd/>
          </a:ln>
        </p:spPr>
      </p:pic>
      <p:pic>
        <p:nvPicPr>
          <p:cNvPr id="9" name="Picture 12"/>
          <p:cNvPicPr>
            <a:picLocks noChangeAspect="1" noChangeArrowheads="1"/>
          </p:cNvPicPr>
          <p:nvPr/>
        </p:nvPicPr>
        <p:blipFill>
          <a:blip r:embed="rId4" cstate="print"/>
          <a:srcRect/>
          <a:stretch>
            <a:fillRect/>
          </a:stretch>
        </p:blipFill>
        <p:spPr bwMode="auto">
          <a:xfrm>
            <a:off x="14288" y="6092825"/>
            <a:ext cx="9117012" cy="28575"/>
          </a:xfrm>
          <a:prstGeom prst="rect">
            <a:avLst/>
          </a:prstGeom>
          <a:noFill/>
          <a:ln w="9525">
            <a:noFill/>
            <a:miter lim="800000"/>
            <a:headEnd/>
            <a:tailEnd/>
          </a:ln>
        </p:spPr>
      </p:pic>
      <p:pic>
        <p:nvPicPr>
          <p:cNvPr id="10" name="Picture 13"/>
          <p:cNvPicPr>
            <a:picLocks noChangeAspect="1" noChangeArrowheads="1"/>
          </p:cNvPicPr>
          <p:nvPr/>
        </p:nvPicPr>
        <p:blipFill>
          <a:blip r:embed="rId4" cstate="print"/>
          <a:srcRect/>
          <a:stretch>
            <a:fillRect/>
          </a:stretch>
        </p:blipFill>
        <p:spPr bwMode="auto">
          <a:xfrm>
            <a:off x="0" y="1268413"/>
            <a:ext cx="9117013" cy="28575"/>
          </a:xfrm>
          <a:prstGeom prst="rect">
            <a:avLst/>
          </a:prstGeom>
          <a:noFill/>
          <a:ln w="9525">
            <a:noFill/>
            <a:miter lim="800000"/>
            <a:headEnd/>
            <a:tailEnd/>
          </a:ln>
        </p:spPr>
      </p:pic>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a:t>单击此处编辑母版副标题样式</a:t>
            </a:r>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a:t>单击此处编辑母版标题样式</a:t>
            </a:r>
          </a:p>
        </p:txBody>
      </p:sp>
      <p:sp>
        <p:nvSpPr>
          <p:cNvPr id="11" name="Rectangle 3"/>
          <p:cNvSpPr>
            <a:spLocks noGrp="1" noChangeArrowheads="1"/>
          </p:cNvSpPr>
          <p:nvPr>
            <p:ph type="dt" sz="half" idx="10"/>
          </p:nvPr>
        </p:nvSpPr>
        <p:spPr>
          <a:xfrm>
            <a:off x="685800" y="6284913"/>
            <a:ext cx="1293813" cy="457200"/>
          </a:xfrm>
          <a:prstGeom prst="rect">
            <a:avLst/>
          </a:prstGeom>
        </p:spPr>
        <p:txBody>
          <a:bodyPr/>
          <a:lstStyle>
            <a:lvl1pPr>
              <a:defRPr smtClean="0"/>
            </a:lvl1pPr>
          </a:lstStyle>
          <a:p>
            <a:pPr>
              <a:defRPr/>
            </a:pPr>
            <a:endParaRPr lang="en-US" altLang="zh-CN"/>
          </a:p>
        </p:txBody>
      </p:sp>
      <p:sp>
        <p:nvSpPr>
          <p:cNvPr id="12" name="Rectangle 4"/>
          <p:cNvSpPr>
            <a:spLocks noGrp="1" noChangeArrowheads="1"/>
          </p:cNvSpPr>
          <p:nvPr>
            <p:ph type="ftr" sz="quarter" idx="11"/>
          </p:nvPr>
        </p:nvSpPr>
        <p:spPr>
          <a:xfrm>
            <a:off x="2195513" y="6202363"/>
            <a:ext cx="5113337" cy="539750"/>
          </a:xfrm>
          <a:prstGeom prst="rect">
            <a:avLst/>
          </a:prstGeom>
        </p:spPr>
        <p:txBody>
          <a:bodyPr/>
          <a:lstStyle>
            <a:lvl1pPr>
              <a:defRPr smtClean="0"/>
            </a:lvl1pPr>
          </a:lstStyle>
          <a:p>
            <a:pPr>
              <a:defRPr/>
            </a:pPr>
            <a:r>
              <a:rPr lang="zh-CN" altLang="en-US"/>
              <a:t>窦文科</a:t>
            </a:r>
            <a:r>
              <a:rPr lang="en-US" altLang="zh-CN"/>
              <a:t>-</a:t>
            </a:r>
            <a:r>
              <a:rPr lang="zh-CN" altLang="en-US"/>
              <a:t>硕士毕业论文答辩</a:t>
            </a:r>
            <a:endParaRPr lang="en-US" altLang="zh-CN" dirty="0"/>
          </a:p>
        </p:txBody>
      </p:sp>
      <p:sp>
        <p:nvSpPr>
          <p:cNvPr id="13" name="Rectangle 5"/>
          <p:cNvSpPr>
            <a:spLocks noGrp="1" noChangeArrowheads="1"/>
          </p:cNvSpPr>
          <p:nvPr>
            <p:ph type="sldNum" sz="quarter" idx="12"/>
          </p:nvPr>
        </p:nvSpPr>
        <p:spPr/>
        <p:txBody>
          <a:bodyPr/>
          <a:lstStyle>
            <a:lvl1pPr>
              <a:defRPr smtClean="0"/>
            </a:lvl1pPr>
          </a:lstStyle>
          <a:p>
            <a:pPr>
              <a:defRPr/>
            </a:pPr>
            <a:fld id="{A675B089-16FC-48FD-A8B9-1D835B9DB73C}"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6" name="Rectangle 9"/>
          <p:cNvSpPr>
            <a:spLocks noGrp="1" noChangeArrowheads="1"/>
          </p:cNvSpPr>
          <p:nvPr>
            <p:ph type="sldNum" sz="quarter" idx="12"/>
          </p:nvPr>
        </p:nvSpPr>
        <p:spPr>
          <a:ln/>
        </p:spPr>
        <p:txBody>
          <a:bodyPr/>
          <a:lstStyle>
            <a:lvl1pPr>
              <a:defRPr/>
            </a:lvl1pPr>
          </a:lstStyle>
          <a:p>
            <a:pPr>
              <a:defRPr/>
            </a:pPr>
            <a:fld id="{752B5FDE-5CE1-428A-AE3E-70CA604FF2DB}"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6" name="Rectangle 9"/>
          <p:cNvSpPr>
            <a:spLocks noGrp="1" noChangeArrowheads="1"/>
          </p:cNvSpPr>
          <p:nvPr>
            <p:ph type="sldNum" sz="quarter" idx="12"/>
          </p:nvPr>
        </p:nvSpPr>
        <p:spPr>
          <a:ln/>
        </p:spPr>
        <p:txBody>
          <a:bodyPr/>
          <a:lstStyle>
            <a:lvl1pPr>
              <a:defRPr/>
            </a:lvl1pPr>
          </a:lstStyle>
          <a:p>
            <a:pPr>
              <a:defRPr/>
            </a:pPr>
            <a:fld id="{BBCE9330-7418-4705-B2B0-9DA29E4A48A9}"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9"/>
          <p:cNvSpPr>
            <a:spLocks noGrp="1" noChangeArrowheads="1"/>
          </p:cNvSpPr>
          <p:nvPr>
            <p:ph type="sldNum" sz="quarter" idx="12"/>
          </p:nvPr>
        </p:nvSpPr>
        <p:spPr>
          <a:xfrm>
            <a:off x="5796136" y="6284913"/>
            <a:ext cx="2662064" cy="457200"/>
          </a:xfrm>
          <a:ln/>
        </p:spPr>
        <p:txBody>
          <a:bodyPr/>
          <a:lstStyle>
            <a:lvl1pPr>
              <a:defRPr>
                <a:latin typeface="+mn-ea"/>
                <a:ea typeface="+mn-ea"/>
              </a:defRPr>
            </a:lvl1pPr>
          </a:lstStyle>
          <a:p>
            <a:pPr>
              <a:defRPr/>
            </a:pPr>
            <a:r>
              <a:rPr lang="zh-CN" altLang="en-US" dirty="0"/>
              <a:t>窦文科</a:t>
            </a:r>
            <a:r>
              <a:rPr lang="en-US" altLang="zh-CN" dirty="0"/>
              <a:t>-</a:t>
            </a:r>
            <a:r>
              <a:rPr lang="zh-CN" altLang="en-US" dirty="0"/>
              <a:t>硕士毕业论文答辩</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6" name="Rectangle 9"/>
          <p:cNvSpPr>
            <a:spLocks noGrp="1" noChangeArrowheads="1"/>
          </p:cNvSpPr>
          <p:nvPr>
            <p:ph type="sldNum" sz="quarter" idx="12"/>
          </p:nvPr>
        </p:nvSpPr>
        <p:spPr>
          <a:ln/>
        </p:spPr>
        <p:txBody>
          <a:bodyPr/>
          <a:lstStyle>
            <a:lvl1pPr>
              <a:defRPr/>
            </a:lvl1pPr>
          </a:lstStyle>
          <a:p>
            <a:pPr>
              <a:defRPr/>
            </a:pPr>
            <a:fld id="{18E57872-FD03-403A-BCF8-30E27AD90368}"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7" name="Rectangle 9"/>
          <p:cNvSpPr>
            <a:spLocks noGrp="1" noChangeArrowheads="1"/>
          </p:cNvSpPr>
          <p:nvPr>
            <p:ph type="sldNum" sz="quarter" idx="12"/>
          </p:nvPr>
        </p:nvSpPr>
        <p:spPr>
          <a:ln/>
        </p:spPr>
        <p:txBody>
          <a:bodyPr/>
          <a:lstStyle>
            <a:lvl1pPr>
              <a:defRPr/>
            </a:lvl1pPr>
          </a:lstStyle>
          <a:p>
            <a:pPr>
              <a:defRPr/>
            </a:pPr>
            <a:fld id="{C26C31F1-383A-4F54-B12D-8235E4914059}"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9" name="Rectangle 9"/>
          <p:cNvSpPr>
            <a:spLocks noGrp="1" noChangeArrowheads="1"/>
          </p:cNvSpPr>
          <p:nvPr>
            <p:ph type="sldNum" sz="quarter" idx="12"/>
          </p:nvPr>
        </p:nvSpPr>
        <p:spPr>
          <a:ln/>
        </p:spPr>
        <p:txBody>
          <a:bodyPr/>
          <a:lstStyle>
            <a:lvl1pPr>
              <a:defRPr/>
            </a:lvl1pPr>
          </a:lstStyle>
          <a:p>
            <a:pPr>
              <a:defRPr/>
            </a:pPr>
            <a:fld id="{6929F97A-E483-4113-A3ED-777F61C298D5}"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5" name="Rectangle 9"/>
          <p:cNvSpPr>
            <a:spLocks noGrp="1" noChangeArrowheads="1"/>
          </p:cNvSpPr>
          <p:nvPr>
            <p:ph type="sldNum" sz="quarter" idx="12"/>
          </p:nvPr>
        </p:nvSpPr>
        <p:spPr>
          <a:ln/>
        </p:spPr>
        <p:txBody>
          <a:bodyPr/>
          <a:lstStyle>
            <a:lvl1pPr>
              <a:defRPr/>
            </a:lvl1pPr>
          </a:lstStyle>
          <a:p>
            <a:pPr>
              <a:defRPr/>
            </a:pPr>
            <a:fld id="{00544FE3-CE85-4D11-BD54-726C222D176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4" name="Rectangle 9"/>
          <p:cNvSpPr>
            <a:spLocks noGrp="1" noChangeArrowheads="1"/>
          </p:cNvSpPr>
          <p:nvPr>
            <p:ph type="sldNum" sz="quarter" idx="12"/>
          </p:nvPr>
        </p:nvSpPr>
        <p:spPr>
          <a:ln/>
        </p:spPr>
        <p:txBody>
          <a:bodyPr/>
          <a:lstStyle>
            <a:lvl1pPr>
              <a:defRPr/>
            </a:lvl1pPr>
          </a:lstStyle>
          <a:p>
            <a:pPr>
              <a:defRPr/>
            </a:pPr>
            <a:fld id="{F7108B87-6F71-4EC0-9E58-9192D30FE1C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7" name="Rectangle 9"/>
          <p:cNvSpPr>
            <a:spLocks noGrp="1" noChangeArrowheads="1"/>
          </p:cNvSpPr>
          <p:nvPr>
            <p:ph type="sldNum" sz="quarter" idx="12"/>
          </p:nvPr>
        </p:nvSpPr>
        <p:spPr>
          <a:ln/>
        </p:spPr>
        <p:txBody>
          <a:bodyPr/>
          <a:lstStyle>
            <a:lvl1pPr>
              <a:defRPr/>
            </a:lvl1pPr>
          </a:lstStyle>
          <a:p>
            <a:pPr>
              <a:defRPr/>
            </a:pPr>
            <a:fld id="{FB8A70A3-92BA-4702-9998-1587FCC0329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a:xfrm>
            <a:off x="611188" y="6284913"/>
            <a:ext cx="1293812" cy="457200"/>
          </a:xfrm>
          <a:prstGeom prst="rect">
            <a:avLst/>
          </a:prstGeom>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xfrm>
            <a:off x="2051050" y="6202363"/>
            <a:ext cx="5257800" cy="539750"/>
          </a:xfrm>
          <a:prstGeom prst="rect">
            <a:avLst/>
          </a:prstGeom>
          <a:ln/>
        </p:spPr>
        <p:txBody>
          <a:bodyPr/>
          <a:lstStyle>
            <a:lvl1pPr>
              <a:defRPr/>
            </a:lvl1pPr>
          </a:lstStyle>
          <a:p>
            <a:pPr>
              <a:defRPr/>
            </a:pPr>
            <a:r>
              <a:rPr lang="zh-CN" altLang="en-US"/>
              <a:t>窦文科</a:t>
            </a:r>
            <a:r>
              <a:rPr lang="en-US" altLang="zh-CN"/>
              <a:t>-</a:t>
            </a:r>
            <a:r>
              <a:rPr lang="zh-CN" altLang="en-US"/>
              <a:t>硕士毕业论文答辩</a:t>
            </a:r>
            <a:endParaRPr lang="en-US" altLang="zh-CN" dirty="0"/>
          </a:p>
        </p:txBody>
      </p:sp>
      <p:sp>
        <p:nvSpPr>
          <p:cNvPr id="7" name="Rectangle 9"/>
          <p:cNvSpPr>
            <a:spLocks noGrp="1" noChangeArrowheads="1"/>
          </p:cNvSpPr>
          <p:nvPr>
            <p:ph type="sldNum" sz="quarter" idx="12"/>
          </p:nvPr>
        </p:nvSpPr>
        <p:spPr>
          <a:ln/>
        </p:spPr>
        <p:txBody>
          <a:bodyPr/>
          <a:lstStyle>
            <a:lvl1pPr>
              <a:defRPr/>
            </a:lvl1pPr>
          </a:lstStyle>
          <a:p>
            <a:pPr>
              <a:defRPr/>
            </a:pPr>
            <a:fld id="{6C6F1EF9-F82E-4ED8-A47D-44E203F7A79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0" y="1125538"/>
            <a:ext cx="2133600" cy="101600"/>
          </a:xfrm>
          <a:prstGeom prst="rect">
            <a:avLst/>
          </a:prstGeom>
          <a:solidFill>
            <a:schemeClr val="accent2"/>
          </a:solidFill>
          <a:ln w="9525">
            <a:noFill/>
            <a:miter lim="800000"/>
            <a:headEnd/>
            <a:tailEnd/>
          </a:ln>
          <a:effectLst/>
        </p:spPr>
        <p:txBody>
          <a:bodyPr wrap="none" anchor="ctr"/>
          <a:lstStyle/>
          <a:p>
            <a:pPr>
              <a:defRPr/>
            </a:pPr>
            <a:endParaRPr lang="zh-CN" altLang="zh-CN" sz="2400"/>
          </a:p>
        </p:txBody>
      </p:sp>
      <p:sp>
        <p:nvSpPr>
          <p:cNvPr id="188419"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zh-CN" sz="2400"/>
          </a:p>
        </p:txBody>
      </p:sp>
      <p:sp>
        <p:nvSpPr>
          <p:cNvPr id="1028" name="Rectangle 4"/>
          <p:cNvSpPr>
            <a:spLocks noGrp="1" noChangeArrowheads="1"/>
          </p:cNvSpPr>
          <p:nvPr>
            <p:ph type="title"/>
          </p:nvPr>
        </p:nvSpPr>
        <p:spPr bwMode="auto">
          <a:xfrm>
            <a:off x="1042988" y="404813"/>
            <a:ext cx="5616575"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9" name="Rectangle 5"/>
          <p:cNvSpPr>
            <a:spLocks noGrp="1" noChangeArrowheads="1"/>
          </p:cNvSpPr>
          <p:nvPr>
            <p:ph type="body" idx="1"/>
          </p:nvPr>
        </p:nvSpPr>
        <p:spPr bwMode="auto">
          <a:xfrm>
            <a:off x="468313" y="1484313"/>
            <a:ext cx="8142287" cy="439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0" name="Picture 6" descr="tower"/>
          <p:cNvPicPr>
            <a:picLocks noChangeAspect="1" noChangeArrowheads="1"/>
          </p:cNvPicPr>
          <p:nvPr/>
        </p:nvPicPr>
        <p:blipFill>
          <a:blip r:embed="rId13" cstate="print"/>
          <a:srcRect/>
          <a:stretch>
            <a:fillRect/>
          </a:stretch>
        </p:blipFill>
        <p:spPr bwMode="auto">
          <a:xfrm>
            <a:off x="6542088" y="188913"/>
            <a:ext cx="1990725" cy="1095375"/>
          </a:xfrm>
          <a:prstGeom prst="rect">
            <a:avLst/>
          </a:prstGeom>
          <a:noFill/>
          <a:ln w="9525">
            <a:noFill/>
            <a:miter lim="800000"/>
            <a:headEnd/>
            <a:tailEnd/>
          </a:ln>
        </p:spPr>
      </p:pic>
      <p:sp>
        <p:nvSpPr>
          <p:cNvPr id="188425" name="Rectangle 9"/>
          <p:cNvSpPr>
            <a:spLocks noGrp="1" noChangeArrowheads="1"/>
          </p:cNvSpPr>
          <p:nvPr>
            <p:ph type="sldNum" sz="quarter" idx="4"/>
          </p:nvPr>
        </p:nvSpPr>
        <p:spPr bwMode="auto">
          <a:xfrm>
            <a:off x="5868144" y="6284913"/>
            <a:ext cx="2590056"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smtClean="0">
                <a:latin typeface="+mn-ea"/>
                <a:ea typeface="+mn-ea"/>
              </a:defRPr>
            </a:lvl1pPr>
          </a:lstStyle>
          <a:p>
            <a:pPr>
              <a:defRPr/>
            </a:pPr>
            <a:r>
              <a:rPr lang="zh-CN" altLang="en-US" dirty="0"/>
              <a:t>窦文科</a:t>
            </a:r>
            <a:r>
              <a:rPr lang="en-US" altLang="zh-CN" dirty="0"/>
              <a:t>-</a:t>
            </a:r>
            <a:r>
              <a:rPr lang="zh-CN" altLang="en-US" dirty="0"/>
              <a:t>硕士毕业论文答辩</a:t>
            </a:r>
            <a:endParaRPr lang="en-US" altLang="zh-CN" dirty="0"/>
          </a:p>
        </p:txBody>
      </p:sp>
      <p:pic>
        <p:nvPicPr>
          <p:cNvPr id="1034" name="Picture 10"/>
          <p:cNvPicPr>
            <a:picLocks noChangeAspect="1" noChangeArrowheads="1"/>
          </p:cNvPicPr>
          <p:nvPr/>
        </p:nvPicPr>
        <p:blipFill>
          <a:blip r:embed="rId14" cstate="print"/>
          <a:srcRect/>
          <a:stretch>
            <a:fillRect/>
          </a:stretch>
        </p:blipFill>
        <p:spPr bwMode="auto">
          <a:xfrm>
            <a:off x="14288" y="6092825"/>
            <a:ext cx="9117012" cy="28575"/>
          </a:xfrm>
          <a:prstGeom prst="rect">
            <a:avLst/>
          </a:prstGeom>
          <a:noFill/>
          <a:ln w="9525">
            <a:noFill/>
            <a:miter lim="800000"/>
            <a:headEnd/>
            <a:tailEnd/>
          </a:ln>
        </p:spPr>
      </p:pic>
      <p:pic>
        <p:nvPicPr>
          <p:cNvPr id="1035" name="Picture 11" descr="校徽"/>
          <p:cNvPicPr>
            <a:picLocks noChangeAspect="1" noChangeArrowheads="1"/>
          </p:cNvPicPr>
          <p:nvPr/>
        </p:nvPicPr>
        <p:blipFill>
          <a:blip r:embed="rId15" cstate="print"/>
          <a:srcRect/>
          <a:stretch>
            <a:fillRect/>
          </a:stretch>
        </p:blipFill>
        <p:spPr bwMode="auto">
          <a:xfrm>
            <a:off x="306388" y="261938"/>
            <a:ext cx="665162" cy="790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9"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dt="0"/>
  <p:txStyles>
    <p:titleStyle>
      <a:lvl1pPr algn="ctr" rtl="0" eaLnBrk="0" fontAlgn="base" hangingPunct="0">
        <a:spcBef>
          <a:spcPct val="0"/>
        </a:spcBef>
        <a:spcAft>
          <a:spcPct val="0"/>
        </a:spcAft>
        <a:defRPr sz="3200" b="1">
          <a:solidFill>
            <a:schemeClr val="tx1"/>
          </a:solidFill>
          <a:latin typeface="+mn-ea"/>
          <a:ea typeface="+mn-ea"/>
          <a:cs typeface="+mj-cs"/>
        </a:defRPr>
      </a:lvl1pPr>
      <a:lvl2pPr algn="ctr" rtl="0" eaLnBrk="0" fontAlgn="base" hangingPunct="0">
        <a:spcBef>
          <a:spcPct val="0"/>
        </a:spcBef>
        <a:spcAft>
          <a:spcPct val="0"/>
        </a:spcAft>
        <a:defRPr sz="3200">
          <a:solidFill>
            <a:schemeClr val="tx1"/>
          </a:solidFill>
          <a:latin typeface="Arial" charset="0"/>
          <a:ea typeface="宋体" pitchFamily="2" charset="-122"/>
        </a:defRPr>
      </a:lvl2pPr>
      <a:lvl3pPr algn="ctr" rtl="0" eaLnBrk="0" fontAlgn="base" hangingPunct="0">
        <a:spcBef>
          <a:spcPct val="0"/>
        </a:spcBef>
        <a:spcAft>
          <a:spcPct val="0"/>
        </a:spcAft>
        <a:defRPr sz="3200">
          <a:solidFill>
            <a:schemeClr val="tx1"/>
          </a:solidFill>
          <a:latin typeface="Arial" charset="0"/>
          <a:ea typeface="宋体" pitchFamily="2" charset="-122"/>
        </a:defRPr>
      </a:lvl3pPr>
      <a:lvl4pPr algn="ctr" rtl="0" eaLnBrk="0" fontAlgn="base" hangingPunct="0">
        <a:spcBef>
          <a:spcPct val="0"/>
        </a:spcBef>
        <a:spcAft>
          <a:spcPct val="0"/>
        </a:spcAft>
        <a:defRPr sz="3200">
          <a:solidFill>
            <a:schemeClr val="tx1"/>
          </a:solidFill>
          <a:latin typeface="Arial" charset="0"/>
          <a:ea typeface="宋体" pitchFamily="2" charset="-122"/>
        </a:defRPr>
      </a:lvl4pPr>
      <a:lvl5pPr algn="ctr" rtl="0" eaLnBrk="0" fontAlgn="base" hangingPunct="0">
        <a:spcBef>
          <a:spcPct val="0"/>
        </a:spcBef>
        <a:spcAft>
          <a:spcPct val="0"/>
        </a:spcAft>
        <a:defRPr sz="3200">
          <a:solidFill>
            <a:schemeClr val="tx1"/>
          </a:solidFill>
          <a:latin typeface="Arial" charset="0"/>
          <a:ea typeface="宋体" pitchFamily="2" charset="-122"/>
        </a:defRPr>
      </a:lvl5pPr>
      <a:lvl6pPr marL="457200" algn="ctr" rtl="0" fontAlgn="base">
        <a:spcBef>
          <a:spcPct val="0"/>
        </a:spcBef>
        <a:spcAft>
          <a:spcPct val="0"/>
        </a:spcAft>
        <a:defRPr sz="3200">
          <a:solidFill>
            <a:schemeClr val="tx1"/>
          </a:solidFill>
          <a:latin typeface="Arial" charset="0"/>
          <a:ea typeface="宋体" pitchFamily="2" charset="-122"/>
        </a:defRPr>
      </a:lvl6pPr>
      <a:lvl7pPr marL="914400" algn="ctr" rtl="0" fontAlgn="base">
        <a:spcBef>
          <a:spcPct val="0"/>
        </a:spcBef>
        <a:spcAft>
          <a:spcPct val="0"/>
        </a:spcAft>
        <a:defRPr sz="3200">
          <a:solidFill>
            <a:schemeClr val="tx1"/>
          </a:solidFill>
          <a:latin typeface="Arial" charset="0"/>
          <a:ea typeface="宋体" pitchFamily="2" charset="-122"/>
        </a:defRPr>
      </a:lvl7pPr>
      <a:lvl8pPr marL="1371600" algn="ctr" rtl="0" fontAlgn="base">
        <a:spcBef>
          <a:spcPct val="0"/>
        </a:spcBef>
        <a:spcAft>
          <a:spcPct val="0"/>
        </a:spcAft>
        <a:defRPr sz="3200">
          <a:solidFill>
            <a:schemeClr val="tx1"/>
          </a:solidFill>
          <a:latin typeface="Arial" charset="0"/>
          <a:ea typeface="宋体" pitchFamily="2" charset="-122"/>
        </a:defRPr>
      </a:lvl8pPr>
      <a:lvl9pPr marL="1828800" algn="ctr" rtl="0" fontAlgn="base">
        <a:spcBef>
          <a:spcPct val="0"/>
        </a:spcBef>
        <a:spcAft>
          <a:spcPct val="0"/>
        </a:spcAft>
        <a:defRPr sz="3200">
          <a:solidFill>
            <a:schemeClr val="tx1"/>
          </a:solidFill>
          <a:latin typeface="Arial" charset="0"/>
          <a:ea typeface="宋体"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itchFamily="2" charset="2"/>
        <a:buChar char="n"/>
        <a:defRPr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5pPr>
      <a:lvl6pPr marL="25273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old-releases.ubuntu.com/releases/16.04.1/" TargetMode="External"/><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ctrTitle"/>
          </p:nvPr>
        </p:nvSpPr>
        <p:spPr>
          <a:xfrm>
            <a:off x="755650" y="2396108"/>
            <a:ext cx="7632700" cy="1104900"/>
          </a:xfrm>
        </p:spPr>
        <p:txBody>
          <a:bodyPr/>
          <a:lstStyle/>
          <a:p>
            <a:pPr eaLnBrk="1" hangingPunct="1"/>
            <a:r>
              <a:rPr lang="zh-CN" altLang="en-US" sz="2800" dirty="0" smtClean="0">
                <a:latin typeface="+mj-lt"/>
              </a:rPr>
              <a:t>实验</a:t>
            </a:r>
            <a:r>
              <a:rPr lang="en-US" altLang="zh-CN" sz="2800" dirty="0" smtClean="0">
                <a:latin typeface="+mj-lt"/>
              </a:rPr>
              <a:t>1</a:t>
            </a:r>
            <a:r>
              <a:rPr lang="zh-CN" altLang="en-US" sz="2800" dirty="0" smtClean="0">
                <a:latin typeface="+mj-lt"/>
              </a:rPr>
              <a:t>  </a:t>
            </a:r>
            <a:r>
              <a:rPr lang="en-US" altLang="zh-CN" sz="2800" dirty="0" smtClean="0">
                <a:latin typeface="+mj-lt"/>
              </a:rPr>
              <a:t>Linux</a:t>
            </a:r>
            <a:r>
              <a:rPr lang="zh-CN" altLang="en-US" sz="2800" dirty="0" smtClean="0">
                <a:latin typeface="+mj-lt"/>
              </a:rPr>
              <a:t>编程基础实验</a:t>
            </a:r>
            <a:endParaRPr lang="zh-CN" altLang="en-US" sz="2800" dirty="0">
              <a:latin typeface="+mj-lt"/>
            </a:endParaRPr>
          </a:p>
        </p:txBody>
      </p:sp>
      <p:sp>
        <p:nvSpPr>
          <p:cNvPr id="4" name="Rectangle 3"/>
          <p:cNvSpPr txBox="1">
            <a:spLocks noChangeArrowheads="1"/>
          </p:cNvSpPr>
          <p:nvPr/>
        </p:nvSpPr>
        <p:spPr bwMode="auto">
          <a:xfrm>
            <a:off x="3455876" y="5013176"/>
            <a:ext cx="2232248"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accent1"/>
              </a:buClr>
              <a:buSzPct val="70000"/>
              <a:buFont typeface="Wingdings" pitchFamily="2" charset="2"/>
              <a:buNone/>
              <a:defRPr sz="28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400">
                <a:solidFill>
                  <a:schemeClr val="tx1"/>
                </a:solidFill>
                <a:latin typeface="+mn-lt"/>
                <a:ea typeface="+mn-ea"/>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mn-lt"/>
                <a:ea typeface="+mn-ea"/>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a:solidFill>
                  <a:schemeClr val="tx1"/>
                </a:solidFill>
                <a:latin typeface="+mn-lt"/>
                <a:ea typeface="+mn-ea"/>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5pPr>
            <a:lvl6pPr marL="25273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fontAlgn="base">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a:lstStyle>
          <a:p>
            <a:pPr algn="ctr" eaLnBrk="1" hangingPunct="1">
              <a:lnSpc>
                <a:spcPct val="90000"/>
              </a:lnSpc>
            </a:pPr>
            <a:r>
              <a:rPr lang="zh-CN" altLang="en-US" sz="2000" dirty="0" smtClean="0">
                <a:latin typeface="楷体" pitchFamily="49" charset="-122"/>
                <a:ea typeface="楷体" pitchFamily="49" charset="-122"/>
              </a:rPr>
              <a:t>张怡</a:t>
            </a:r>
          </a:p>
          <a:p>
            <a:pPr algn="ctr" eaLnBrk="1" hangingPunct="1">
              <a:lnSpc>
                <a:spcPct val="90000"/>
              </a:lnSpc>
            </a:pPr>
            <a:r>
              <a:rPr lang="zh-CN" altLang="en-US" sz="2000" dirty="0" smtClean="0">
                <a:latin typeface="楷体" pitchFamily="49" charset="-122"/>
                <a:ea typeface="楷体" pitchFamily="49" charset="-122"/>
              </a:rPr>
              <a:t>南京</a:t>
            </a:r>
            <a:r>
              <a:rPr lang="zh-CN" altLang="en-US" sz="2000" dirty="0">
                <a:latin typeface="楷体" pitchFamily="49" charset="-122"/>
                <a:ea typeface="楷体" pitchFamily="49" charset="-122"/>
              </a:rPr>
              <a:t>大学计算机</a:t>
            </a:r>
            <a:r>
              <a:rPr lang="zh-CN" altLang="en-US" sz="2000" dirty="0" smtClean="0">
                <a:latin typeface="楷体" pitchFamily="49" charset="-122"/>
                <a:ea typeface="楷体" pitchFamily="49" charset="-122"/>
              </a:rPr>
              <a:t>系</a:t>
            </a:r>
            <a:endParaRPr lang="en-US" altLang="zh-CN" sz="2000" dirty="0">
              <a:latin typeface="楷体" pitchFamily="49" charset="-122"/>
              <a:ea typeface="楷体" pitchFamily="49" charset="-122"/>
            </a:endParaRPr>
          </a:p>
          <a:p>
            <a:pPr algn="ctr" eaLnBrk="1" hangingPunct="1">
              <a:lnSpc>
                <a:spcPct val="90000"/>
              </a:lnSpc>
            </a:pPr>
            <a:r>
              <a:rPr lang="en-US" altLang="zh-CN" sz="2000" dirty="0" smtClean="0">
                <a:latin typeface="楷体" pitchFamily="49" charset="-122"/>
                <a:ea typeface="楷体" pitchFamily="49" charset="-122"/>
              </a:rPr>
              <a:t>2018</a:t>
            </a:r>
            <a:r>
              <a:rPr lang="zh-CN" altLang="en-US" sz="2000" dirty="0" smtClean="0">
                <a:latin typeface="楷体" pitchFamily="49" charset="-122"/>
                <a:ea typeface="楷体" pitchFamily="49" charset="-122"/>
              </a:rPr>
              <a:t>年</a:t>
            </a:r>
            <a:r>
              <a:rPr lang="en-US" altLang="zh-CN" sz="2000" dirty="0">
                <a:latin typeface="楷体" pitchFamily="49" charset="-122"/>
                <a:ea typeface="楷体" pitchFamily="49" charset="-122"/>
              </a:rPr>
              <a:t>7</a:t>
            </a:r>
            <a:r>
              <a:rPr lang="zh-CN" altLang="en-US" sz="2000" dirty="0" smtClean="0">
                <a:latin typeface="楷体" pitchFamily="49" charset="-122"/>
                <a:ea typeface="楷体" pitchFamily="49" charset="-122"/>
              </a:rPr>
              <a:t>月</a:t>
            </a:r>
            <a:r>
              <a:rPr lang="en-US" altLang="zh-CN" sz="2000" dirty="0">
                <a:latin typeface="楷体" pitchFamily="49" charset="-122"/>
                <a:ea typeface="楷体" pitchFamily="49" charset="-122"/>
              </a:rPr>
              <a:t>9</a:t>
            </a:r>
            <a:r>
              <a:rPr lang="zh-CN" altLang="en-US" sz="2000" dirty="0" smtClean="0">
                <a:latin typeface="楷体" pitchFamily="49" charset="-122"/>
                <a:ea typeface="楷体" pitchFamily="49" charset="-122"/>
              </a:rPr>
              <a:t>日</a:t>
            </a:r>
            <a:endParaRPr lang="en-US" altLang="zh-CN" sz="20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1368" y="1268760"/>
            <a:ext cx="8136904" cy="5037691"/>
          </a:xfrm>
        </p:spPr>
        <p:txBody>
          <a:bodyPr/>
          <a:lstStyle/>
          <a:p>
            <a:r>
              <a:rPr lang="zh-CN" altLang="zh-CN" sz="2400" b="1" dirty="0">
                <a:solidFill>
                  <a:srgbClr val="FF0000"/>
                </a:solidFill>
              </a:rPr>
              <a:t>仅本次实验推荐使用这个选项，自己使用</a:t>
            </a:r>
            <a:r>
              <a:rPr lang="zh-CN" altLang="zh-CN" sz="2400" b="1" dirty="0" smtClean="0">
                <a:solidFill>
                  <a:srgbClr val="FF0000"/>
                </a:solidFill>
              </a:rPr>
              <a:t>请千万别选</a:t>
            </a:r>
            <a:r>
              <a:rPr lang="zh-CN" altLang="zh-CN" sz="2400" b="1" dirty="0">
                <a:solidFill>
                  <a:srgbClr val="FF0000"/>
                </a:solidFill>
              </a:rPr>
              <a:t>！</a:t>
            </a:r>
            <a:endParaRPr lang="zh-CN" altLang="zh-CN" sz="2400" dirty="0">
              <a:solidFill>
                <a:srgbClr val="FF0000"/>
              </a:solidFill>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p>
          <a:p>
            <a:r>
              <a:rPr lang="zh-CN" altLang="zh-CN" sz="2400" b="1" dirty="0" smtClean="0"/>
              <a:t>之后</a:t>
            </a:r>
            <a:r>
              <a:rPr lang="zh-CN" altLang="zh-CN" sz="2400" b="1" dirty="0"/>
              <a:t>一路点继续</a:t>
            </a:r>
            <a:r>
              <a:rPr lang="zh-CN" altLang="zh-CN" sz="2400" dirty="0"/>
              <a:t> </a:t>
            </a:r>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descr="C:\Users\dell\AppData\Roaming\Tencent\Users\312342043\QQ\WinTemp\RichOle\W)_TTUWYS$]~~$N[]L48F}C.png"/>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77192"/>
            <a:ext cx="5472608" cy="3692274"/>
          </a:xfrm>
          <a:prstGeom prst="rect">
            <a:avLst/>
          </a:prstGeom>
          <a:noFill/>
          <a:ln>
            <a:noFill/>
          </a:ln>
        </p:spPr>
      </p:pic>
    </p:spTree>
    <p:extLst>
      <p:ext uri="{BB962C8B-B14F-4D97-AF65-F5344CB8AC3E}">
        <p14:creationId xmlns:p14="http://schemas.microsoft.com/office/powerpoint/2010/main" val="1315378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1368" y="1268760"/>
            <a:ext cx="8136904" cy="5037691"/>
          </a:xfrm>
        </p:spPr>
        <p:txBody>
          <a:bodyPr/>
          <a:lstStyle/>
          <a:p>
            <a:r>
              <a:rPr lang="zh-CN" altLang="zh-CN" sz="2400" dirty="0"/>
              <a:t>推荐这样设置用户名（姓名缩写）和计算机名（学号）。并自行设置密码（</a:t>
            </a:r>
            <a:r>
              <a:rPr lang="zh-CN" altLang="zh-CN" sz="2400" b="1" dirty="0"/>
              <a:t>推荐简单密码例如</a:t>
            </a:r>
            <a:r>
              <a:rPr lang="en-US" altLang="zh-CN" sz="2400" b="1" dirty="0"/>
              <a:t>1234</a:t>
            </a:r>
            <a:r>
              <a:rPr lang="zh-CN" altLang="zh-CN" sz="2400" dirty="0"/>
              <a:t>，并且千万不要忘记）。</a:t>
            </a: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7" name="图片 6"/>
          <p:cNvPicPr/>
          <p:nvPr/>
        </p:nvPicPr>
        <p:blipFill>
          <a:blip r:embed="rId3"/>
          <a:stretch>
            <a:fillRect/>
          </a:stretch>
        </p:blipFill>
        <p:spPr>
          <a:xfrm>
            <a:off x="1042988" y="2636912"/>
            <a:ext cx="5401220" cy="3420030"/>
          </a:xfrm>
          <a:prstGeom prst="rect">
            <a:avLst/>
          </a:prstGeom>
        </p:spPr>
      </p:pic>
    </p:spTree>
    <p:extLst>
      <p:ext uri="{BB962C8B-B14F-4D97-AF65-F5344CB8AC3E}">
        <p14:creationId xmlns:p14="http://schemas.microsoft.com/office/powerpoint/2010/main" val="1214715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1368" y="1268760"/>
            <a:ext cx="8136904" cy="5037691"/>
          </a:xfrm>
        </p:spPr>
        <p:txBody>
          <a:bodyPr/>
          <a:lstStyle/>
          <a:p>
            <a:r>
              <a:rPr lang="zh-CN" altLang="zh-CN" sz="2400" b="1" dirty="0"/>
              <a:t>在这个安装界面，单击进度条会在下方出现黑色命令行和右上角</a:t>
            </a:r>
            <a:r>
              <a:rPr lang="en-US" altLang="zh-CN" sz="2400" b="1" dirty="0"/>
              <a:t>skip</a:t>
            </a:r>
            <a:r>
              <a:rPr lang="zh-CN" altLang="zh-CN" sz="2400" b="1" dirty="0"/>
              <a:t>，可以点</a:t>
            </a:r>
            <a:r>
              <a:rPr lang="en-US" altLang="zh-CN" sz="2400" b="1" dirty="0"/>
              <a:t>skip</a:t>
            </a:r>
            <a:r>
              <a:rPr lang="zh-CN" altLang="zh-CN" sz="2400" b="1" dirty="0"/>
              <a:t>跳过某些没什么用的下载加快安装。</a:t>
            </a:r>
            <a:r>
              <a:rPr lang="zh-CN" altLang="zh-CN" sz="2400" dirty="0"/>
              <a:t>然后等待安装完成。</a:t>
            </a: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p:nvPr/>
        </p:nvPicPr>
        <p:blipFill>
          <a:blip r:embed="rId3"/>
          <a:stretch>
            <a:fillRect/>
          </a:stretch>
        </p:blipFill>
        <p:spPr>
          <a:xfrm>
            <a:off x="585124" y="2517154"/>
            <a:ext cx="3554827" cy="2712045"/>
          </a:xfrm>
          <a:prstGeom prst="rect">
            <a:avLst/>
          </a:prstGeom>
        </p:spPr>
      </p:pic>
      <p:pic>
        <p:nvPicPr>
          <p:cNvPr id="9" name="图片 8"/>
          <p:cNvPicPr/>
          <p:nvPr/>
        </p:nvPicPr>
        <p:blipFill>
          <a:blip r:embed="rId4"/>
          <a:stretch>
            <a:fillRect/>
          </a:stretch>
        </p:blipFill>
        <p:spPr>
          <a:xfrm>
            <a:off x="4499992" y="2517793"/>
            <a:ext cx="3818979" cy="2711406"/>
          </a:xfrm>
          <a:prstGeom prst="rect">
            <a:avLst/>
          </a:prstGeom>
        </p:spPr>
      </p:pic>
    </p:spTree>
    <p:extLst>
      <p:ext uri="{BB962C8B-B14F-4D97-AF65-F5344CB8AC3E}">
        <p14:creationId xmlns:p14="http://schemas.microsoft.com/office/powerpoint/2010/main" val="9672408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251210" y="1208336"/>
            <a:ext cx="7416824" cy="4176464"/>
          </a:xfrm>
        </p:spPr>
        <p:txBody>
          <a:bodyPr/>
          <a:lstStyle/>
          <a:p>
            <a:r>
              <a:rPr lang="zh-CN" altLang="en-US" sz="2400" b="1" dirty="0" smtClean="0"/>
              <a:t>安装完成后需要重启</a:t>
            </a:r>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r>
              <a:rPr lang="zh-CN" altLang="zh-CN" sz="2400" b="1" dirty="0"/>
              <a:t>重启如果出现这个</a:t>
            </a:r>
            <a:r>
              <a:rPr lang="zh-CN" altLang="zh-CN" sz="2400" b="1" dirty="0" smtClean="0"/>
              <a:t>界面</a:t>
            </a:r>
            <a:endParaRPr lang="zh-CN" altLang="en-US" sz="2400" b="1" dirty="0" smtClean="0"/>
          </a:p>
          <a:p>
            <a:pPr marL="0" indent="0">
              <a:buNone/>
            </a:pPr>
            <a:r>
              <a:rPr lang="zh-CN" altLang="en-US" sz="2400" b="1" dirty="0"/>
              <a:t> </a:t>
            </a:r>
            <a:r>
              <a:rPr lang="zh-CN" altLang="en-US" sz="2400" b="1" dirty="0" smtClean="0"/>
              <a:t>     </a:t>
            </a:r>
            <a:r>
              <a:rPr lang="zh-CN" altLang="zh-CN" sz="2400" b="1" dirty="0" smtClean="0"/>
              <a:t>按</a:t>
            </a:r>
            <a:r>
              <a:rPr lang="zh-CN" altLang="zh-CN" sz="2400" b="1" dirty="0"/>
              <a:t>回车。</a:t>
            </a:r>
            <a:endParaRPr lang="zh-CN" altLang="zh-CN" sz="2400" dirty="0"/>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7" name="图片 6"/>
          <p:cNvPicPr/>
          <p:nvPr/>
        </p:nvPicPr>
        <p:blipFill>
          <a:blip r:embed="rId3"/>
          <a:stretch>
            <a:fillRect/>
          </a:stretch>
        </p:blipFill>
        <p:spPr>
          <a:xfrm>
            <a:off x="3900171" y="1208336"/>
            <a:ext cx="4464496" cy="1353805"/>
          </a:xfrm>
          <a:prstGeom prst="rect">
            <a:avLst/>
          </a:prstGeom>
        </p:spPr>
      </p:pic>
      <p:pic>
        <p:nvPicPr>
          <p:cNvPr id="10" name="图片 9"/>
          <p:cNvPicPr/>
          <p:nvPr/>
        </p:nvPicPr>
        <p:blipFill>
          <a:blip r:embed="rId4"/>
          <a:stretch>
            <a:fillRect/>
          </a:stretch>
        </p:blipFill>
        <p:spPr>
          <a:xfrm>
            <a:off x="3900171" y="2789551"/>
            <a:ext cx="4480769" cy="3081753"/>
          </a:xfrm>
          <a:prstGeom prst="rect">
            <a:avLst/>
          </a:prstGeom>
        </p:spPr>
      </p:pic>
    </p:spTree>
    <p:extLst>
      <p:ext uri="{BB962C8B-B14F-4D97-AF65-F5344CB8AC3E}">
        <p14:creationId xmlns:p14="http://schemas.microsoft.com/office/powerpoint/2010/main" val="254400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251210" y="1208336"/>
            <a:ext cx="7416824" cy="4176464"/>
          </a:xfrm>
        </p:spPr>
        <p:txBody>
          <a:bodyPr/>
          <a:lstStyle/>
          <a:p>
            <a:r>
              <a:rPr lang="zh-CN" altLang="zh-CN" sz="2400" dirty="0"/>
              <a:t>安装完毕，输入密码就可以进入系统了</a:t>
            </a:r>
            <a:r>
              <a:rPr lang="zh-CN" altLang="zh-CN" sz="2400" dirty="0" smtClean="0"/>
              <a:t>。</a:t>
            </a:r>
            <a:endParaRPr lang="zh-CN" altLang="zh-CN" sz="2400" dirty="0"/>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a:p>
            <a:pPr marL="0" indent="0">
              <a:buNone/>
            </a:pPr>
            <a:endParaRPr lang="zh-CN" altLang="en-US" sz="2400" b="1" dirty="0">
              <a:solidFill>
                <a:schemeClr val="accent4"/>
              </a:solidFill>
              <a:latin typeface="+mj-lt"/>
            </a:endParaRPr>
          </a:p>
          <a:p>
            <a:r>
              <a:rPr lang="zh-CN" altLang="zh-CN" sz="2400" b="1" dirty="0" smtClean="0"/>
              <a:t>当</a:t>
            </a:r>
            <a:r>
              <a:rPr lang="zh-CN" altLang="zh-CN" sz="2400" b="1" dirty="0"/>
              <a:t>需要关机时，推荐直接点虚拟机窗口的</a:t>
            </a:r>
            <a:r>
              <a:rPr lang="en-US" altLang="zh-CN" sz="2400" b="1" dirty="0"/>
              <a:t>X</a:t>
            </a:r>
            <a:r>
              <a:rPr lang="zh-CN" altLang="zh-CN" sz="2400" b="1" dirty="0"/>
              <a:t>并选择快速休眠</a:t>
            </a:r>
            <a:r>
              <a:rPr lang="zh-CN" altLang="zh-CN" sz="2400" b="1" dirty="0" smtClean="0"/>
              <a:t>，下次</a:t>
            </a:r>
            <a:r>
              <a:rPr lang="zh-CN" altLang="zh-CN" sz="2400" b="1" dirty="0"/>
              <a:t>进入</a:t>
            </a:r>
            <a:r>
              <a:rPr lang="zh-CN" altLang="zh-CN" sz="2400" b="1" dirty="0" smtClean="0"/>
              <a:t>系统</a:t>
            </a:r>
            <a:r>
              <a:rPr lang="zh-CN" altLang="en-US" sz="2400" b="1" dirty="0" smtClean="0"/>
              <a:t>会</a:t>
            </a:r>
            <a:r>
              <a:rPr lang="zh-CN" altLang="zh-CN" sz="2400" b="1" dirty="0" smtClean="0"/>
              <a:t>快</a:t>
            </a:r>
            <a:r>
              <a:rPr lang="zh-CN" altLang="zh-CN" sz="2400" b="1" dirty="0"/>
              <a:t>一点。</a:t>
            </a:r>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p:nvPr/>
        </p:nvPicPr>
        <p:blipFill>
          <a:blip r:embed="rId3"/>
          <a:stretch>
            <a:fillRect/>
          </a:stretch>
        </p:blipFill>
        <p:spPr>
          <a:xfrm>
            <a:off x="827584" y="1709658"/>
            <a:ext cx="4104456" cy="3447732"/>
          </a:xfrm>
          <a:prstGeom prst="rect">
            <a:avLst/>
          </a:prstGeom>
        </p:spPr>
      </p:pic>
      <p:pic>
        <p:nvPicPr>
          <p:cNvPr id="9" name="图片 8"/>
          <p:cNvPicPr/>
          <p:nvPr/>
        </p:nvPicPr>
        <p:blipFill>
          <a:blip r:embed="rId4"/>
          <a:stretch>
            <a:fillRect/>
          </a:stretch>
        </p:blipFill>
        <p:spPr>
          <a:xfrm>
            <a:off x="5508414" y="2204864"/>
            <a:ext cx="2735994" cy="2232248"/>
          </a:xfrm>
          <a:prstGeom prst="rect">
            <a:avLst/>
          </a:prstGeom>
        </p:spPr>
      </p:pic>
    </p:spTree>
    <p:extLst>
      <p:ext uri="{BB962C8B-B14F-4D97-AF65-F5344CB8AC3E}">
        <p14:creationId xmlns:p14="http://schemas.microsoft.com/office/powerpoint/2010/main" val="1081010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smtClean="0">
                <a:solidFill>
                  <a:srgbClr val="292929"/>
                </a:solidFill>
                <a:latin typeface="Times New Roman"/>
              </a:rPr>
              <a:t>2</a:t>
            </a:r>
            <a:r>
              <a:rPr lang="zh-CN" altLang="en-US" dirty="0" smtClean="0">
                <a:solidFill>
                  <a:srgbClr val="292929"/>
                </a:solidFill>
                <a:latin typeface="Times New Roman"/>
              </a:rPr>
              <a:t> </a:t>
            </a:r>
            <a:r>
              <a:rPr lang="en-US" altLang="zh-CN" dirty="0" smtClean="0">
                <a:solidFill>
                  <a:srgbClr val="292929"/>
                </a:solidFill>
                <a:latin typeface="Times New Roman"/>
              </a:rPr>
              <a:t>Linux</a:t>
            </a:r>
            <a:r>
              <a:rPr lang="zh-CN" altLang="en-US" dirty="0" smtClean="0">
                <a:solidFill>
                  <a:srgbClr val="292929"/>
                </a:solidFill>
                <a:latin typeface="Times New Roman"/>
              </a:rPr>
              <a:t>配置</a:t>
            </a:r>
            <a:endParaRPr lang="zh-CN" altLang="en-US" dirty="0">
              <a:latin typeface="+mj-lt"/>
            </a:endParaRPr>
          </a:p>
        </p:txBody>
      </p:sp>
      <p:sp>
        <p:nvSpPr>
          <p:cNvPr id="6" name="内容占位符 2"/>
          <p:cNvSpPr>
            <a:spLocks noGrp="1"/>
          </p:cNvSpPr>
          <p:nvPr>
            <p:ph idx="1"/>
          </p:nvPr>
        </p:nvSpPr>
        <p:spPr>
          <a:xfrm>
            <a:off x="251210" y="1208336"/>
            <a:ext cx="7416824" cy="4176464"/>
          </a:xfrm>
        </p:spPr>
        <p:txBody>
          <a:bodyPr/>
          <a:lstStyle/>
          <a:p>
            <a:r>
              <a:rPr lang="en-US" altLang="zh-CN" sz="2400" b="1" dirty="0">
                <a:solidFill>
                  <a:schemeClr val="accent4"/>
                </a:solidFill>
              </a:rPr>
              <a:t>1.</a:t>
            </a:r>
            <a:r>
              <a:rPr lang="zh-CN" altLang="en-US" sz="2400" b="1" dirty="0">
                <a:solidFill>
                  <a:schemeClr val="accent4"/>
                </a:solidFill>
              </a:rPr>
              <a:t> </a:t>
            </a:r>
            <a:r>
              <a:rPr lang="zh-CN" altLang="en-US" sz="2400" b="1" dirty="0" smtClean="0">
                <a:solidFill>
                  <a:schemeClr val="accent4"/>
                </a:solidFill>
              </a:rPr>
              <a:t>设置软件源：</a:t>
            </a:r>
            <a:r>
              <a:rPr lang="zh-CN" altLang="zh-CN" sz="2400" b="1" dirty="0" smtClean="0"/>
              <a:t>打开</a:t>
            </a:r>
            <a:r>
              <a:rPr lang="zh-CN" altLang="zh-CN" sz="2400" b="1" dirty="0"/>
              <a:t>左侧应用中心，鼠标移动到上方任务栏，点击新出现的标题名（第二个标题名）后点击</a:t>
            </a:r>
            <a:r>
              <a:rPr lang="en-US" altLang="zh-CN" sz="2400" b="1" dirty="0"/>
              <a:t>Software &amp; Updates</a:t>
            </a:r>
            <a:r>
              <a:rPr lang="zh-CN" altLang="zh-CN" sz="2400" b="1" dirty="0"/>
              <a:t>。</a:t>
            </a:r>
            <a:endParaRPr lang="zh-CN" altLang="zh-CN" sz="2400" dirty="0"/>
          </a:p>
          <a:p>
            <a:endParaRPr lang="zh-CN" altLang="en-US" sz="2400" b="1" dirty="0">
              <a:solidFill>
                <a:schemeClr val="accent4"/>
              </a:solidFill>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a:p>
            <a:pPr marL="0" indent="0">
              <a:buNone/>
            </a:pPr>
            <a:endParaRPr lang="zh-CN" altLang="en-US" sz="2400" b="1" dirty="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7" name="图片 6"/>
          <p:cNvPicPr/>
          <p:nvPr/>
        </p:nvPicPr>
        <p:blipFill>
          <a:blip r:embed="rId3"/>
          <a:stretch>
            <a:fillRect/>
          </a:stretch>
        </p:blipFill>
        <p:spPr>
          <a:xfrm>
            <a:off x="755576" y="2492896"/>
            <a:ext cx="4824536" cy="3456384"/>
          </a:xfrm>
          <a:prstGeom prst="rect">
            <a:avLst/>
          </a:prstGeom>
        </p:spPr>
      </p:pic>
    </p:spTree>
    <p:extLst>
      <p:ext uri="{BB962C8B-B14F-4D97-AF65-F5344CB8AC3E}">
        <p14:creationId xmlns:p14="http://schemas.microsoft.com/office/powerpoint/2010/main" val="1046137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smtClean="0">
                <a:solidFill>
                  <a:srgbClr val="292929"/>
                </a:solidFill>
                <a:latin typeface="Times New Roman"/>
              </a:rPr>
              <a:t>2</a:t>
            </a:r>
            <a:r>
              <a:rPr lang="zh-CN" altLang="en-US" dirty="0" smtClean="0">
                <a:solidFill>
                  <a:srgbClr val="292929"/>
                </a:solidFill>
                <a:latin typeface="Times New Roman"/>
              </a:rPr>
              <a:t> </a:t>
            </a:r>
            <a:r>
              <a:rPr lang="en-US" altLang="zh-CN" dirty="0" smtClean="0">
                <a:solidFill>
                  <a:srgbClr val="292929"/>
                </a:solidFill>
                <a:latin typeface="Times New Roman"/>
              </a:rPr>
              <a:t>Linux</a:t>
            </a:r>
            <a:r>
              <a:rPr lang="zh-CN" altLang="en-US" dirty="0" smtClean="0">
                <a:solidFill>
                  <a:srgbClr val="292929"/>
                </a:solidFill>
                <a:latin typeface="Times New Roman"/>
              </a:rPr>
              <a:t>配置</a:t>
            </a:r>
            <a:endParaRPr lang="zh-CN" altLang="en-US" dirty="0">
              <a:latin typeface="+mj-lt"/>
            </a:endParaRPr>
          </a:p>
        </p:txBody>
      </p:sp>
      <p:sp>
        <p:nvSpPr>
          <p:cNvPr id="6" name="内容占位符 2"/>
          <p:cNvSpPr>
            <a:spLocks noGrp="1"/>
          </p:cNvSpPr>
          <p:nvPr>
            <p:ph idx="1"/>
          </p:nvPr>
        </p:nvSpPr>
        <p:spPr>
          <a:xfrm>
            <a:off x="251210" y="1030772"/>
            <a:ext cx="8497254" cy="4354028"/>
          </a:xfrm>
        </p:spPr>
        <p:txBody>
          <a:bodyPr/>
          <a:lstStyle/>
          <a:p>
            <a:endParaRPr lang="zh-CN" altLang="en-US" sz="2400" b="1" dirty="0">
              <a:solidFill>
                <a:schemeClr val="accent4"/>
              </a:solidFill>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r>
              <a:rPr lang="zh-CN" altLang="zh-CN" sz="2400" dirty="0"/>
              <a:t>点击进入服务器选择</a:t>
            </a:r>
            <a:r>
              <a:rPr lang="zh-CN" altLang="zh-CN" sz="2400" dirty="0" smtClean="0"/>
              <a:t>界面</a:t>
            </a:r>
            <a:endParaRPr lang="zh-CN" altLang="en-US" sz="2400" dirty="0" smtClean="0"/>
          </a:p>
          <a:p>
            <a:pPr marL="0" indent="0">
              <a:buNone/>
            </a:pPr>
            <a:r>
              <a:rPr lang="zh-CN" altLang="en-US" sz="2400" dirty="0" smtClean="0"/>
              <a:t>					</a:t>
            </a:r>
            <a:r>
              <a:rPr lang="zh-CN" altLang="zh-CN" sz="2400" dirty="0" smtClean="0"/>
              <a:t>图</a:t>
            </a:r>
            <a:r>
              <a:rPr lang="zh-CN" altLang="zh-CN" sz="2400" dirty="0"/>
              <a:t>中上交的</a:t>
            </a:r>
            <a:r>
              <a:rPr lang="zh-CN" altLang="zh-CN" sz="2400" dirty="0" smtClean="0"/>
              <a:t>服务器会比较快</a:t>
            </a:r>
            <a:r>
              <a:rPr lang="zh-CN" altLang="en-US" sz="2400" dirty="0" smtClean="0"/>
              <a:t>					</a:t>
            </a:r>
            <a:r>
              <a:rPr lang="zh-CN" altLang="zh-CN" sz="2400" dirty="0" smtClean="0"/>
              <a:t>（</a:t>
            </a:r>
            <a:r>
              <a:rPr lang="zh-CN" altLang="zh-CN" sz="2400" dirty="0"/>
              <a:t>阿里</a:t>
            </a:r>
            <a:r>
              <a:rPr lang="zh-CN" altLang="zh-CN" sz="2400" dirty="0" smtClean="0"/>
              <a:t>云的</a:t>
            </a:r>
            <a:r>
              <a:rPr lang="zh-CN" altLang="zh-CN" sz="2400" dirty="0"/>
              <a:t>也</a:t>
            </a:r>
            <a:r>
              <a:rPr lang="zh-CN" altLang="zh-CN" sz="2400" dirty="0" smtClean="0"/>
              <a:t>不错）。</a:t>
            </a:r>
            <a:endParaRPr lang="zh-CN" altLang="en-US" sz="2400" dirty="0" smtClean="0"/>
          </a:p>
          <a:p>
            <a:pPr marL="0" indent="0">
              <a:buNone/>
            </a:pPr>
            <a:r>
              <a:rPr lang="zh-CN" altLang="en-US" sz="2400" dirty="0" smtClean="0"/>
              <a:t>					</a:t>
            </a:r>
            <a:r>
              <a:rPr lang="zh-CN" altLang="zh-CN" sz="2400" dirty="0" smtClean="0"/>
              <a:t>然后点</a:t>
            </a:r>
            <a:r>
              <a:rPr lang="en-US" altLang="zh-CN" sz="2400" dirty="0" smtClean="0"/>
              <a:t>Choose</a:t>
            </a:r>
            <a:r>
              <a:rPr lang="zh-CN" altLang="en-US" sz="2400" dirty="0" smtClean="0"/>
              <a:t> </a:t>
            </a:r>
            <a:r>
              <a:rPr lang="en-US" altLang="zh-CN" sz="2400" dirty="0" smtClean="0"/>
              <a:t>Server</a:t>
            </a:r>
            <a:r>
              <a:rPr lang="zh-CN" altLang="zh-CN" sz="2400" dirty="0"/>
              <a:t>。 </a:t>
            </a:r>
            <a:r>
              <a:rPr lang="zh-CN" altLang="zh-CN" sz="2400" dirty="0" smtClean="0"/>
              <a:t> </a:t>
            </a:r>
            <a:endParaRPr lang="zh-CN" altLang="en-US" sz="2400" b="1" dirty="0" smtClean="0">
              <a:solidFill>
                <a:schemeClr val="accent4"/>
              </a:solidFill>
              <a:latin typeface="+mj-lt"/>
            </a:endParaRPr>
          </a:p>
          <a:p>
            <a:pPr marL="0" indent="0">
              <a:buNone/>
            </a:pPr>
            <a:endParaRPr lang="zh-CN" altLang="en-US" sz="2400" b="1" dirty="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p:nvPr/>
        </p:nvPicPr>
        <p:blipFill>
          <a:blip r:embed="rId3"/>
          <a:stretch>
            <a:fillRect/>
          </a:stretch>
        </p:blipFill>
        <p:spPr>
          <a:xfrm>
            <a:off x="603046" y="1428076"/>
            <a:ext cx="3384376" cy="2088232"/>
          </a:xfrm>
          <a:prstGeom prst="rect">
            <a:avLst/>
          </a:prstGeom>
        </p:spPr>
      </p:pic>
      <p:pic>
        <p:nvPicPr>
          <p:cNvPr id="9" name="图片 8"/>
          <p:cNvPicPr/>
          <p:nvPr/>
        </p:nvPicPr>
        <p:blipFill>
          <a:blip r:embed="rId4"/>
          <a:stretch>
            <a:fillRect/>
          </a:stretch>
        </p:blipFill>
        <p:spPr>
          <a:xfrm>
            <a:off x="4707502" y="1428076"/>
            <a:ext cx="3312368" cy="2088232"/>
          </a:xfrm>
          <a:prstGeom prst="rect">
            <a:avLst/>
          </a:prstGeom>
        </p:spPr>
      </p:pic>
      <p:sp>
        <p:nvSpPr>
          <p:cNvPr id="3" name="文本框 2"/>
          <p:cNvSpPr txBox="1"/>
          <p:nvPr/>
        </p:nvSpPr>
        <p:spPr>
          <a:xfrm>
            <a:off x="2295234" y="4287520"/>
            <a:ext cx="184731" cy="369332"/>
          </a:xfrm>
          <a:prstGeom prst="rect">
            <a:avLst/>
          </a:prstGeom>
          <a:noFill/>
        </p:spPr>
        <p:txBody>
          <a:bodyPr wrap="none" rtlCol="0">
            <a:spAutoFit/>
          </a:bodyPr>
          <a:lstStyle/>
          <a:p>
            <a:endParaRPr kumimoji="1" lang="zh-CN" altLang="en-US" dirty="0"/>
          </a:p>
        </p:txBody>
      </p:sp>
      <p:pic>
        <p:nvPicPr>
          <p:cNvPr id="10" name="图片 9"/>
          <p:cNvPicPr/>
          <p:nvPr/>
        </p:nvPicPr>
        <p:blipFill>
          <a:blip r:embed="rId5"/>
          <a:stretch>
            <a:fillRect/>
          </a:stretch>
        </p:blipFill>
        <p:spPr>
          <a:xfrm>
            <a:off x="603046" y="4131069"/>
            <a:ext cx="3397864" cy="2187977"/>
          </a:xfrm>
          <a:prstGeom prst="rect">
            <a:avLst/>
          </a:prstGeom>
        </p:spPr>
      </p:pic>
    </p:spTree>
    <p:extLst>
      <p:ext uri="{BB962C8B-B14F-4D97-AF65-F5344CB8AC3E}">
        <p14:creationId xmlns:p14="http://schemas.microsoft.com/office/powerpoint/2010/main" val="1994090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smtClean="0">
                <a:solidFill>
                  <a:srgbClr val="292929"/>
                </a:solidFill>
                <a:latin typeface="Times New Roman"/>
              </a:rPr>
              <a:t>2</a:t>
            </a:r>
            <a:r>
              <a:rPr lang="zh-CN" altLang="en-US" dirty="0" smtClean="0">
                <a:solidFill>
                  <a:srgbClr val="292929"/>
                </a:solidFill>
                <a:latin typeface="Times New Roman"/>
              </a:rPr>
              <a:t> </a:t>
            </a:r>
            <a:r>
              <a:rPr lang="en-US" altLang="zh-CN" dirty="0" smtClean="0">
                <a:solidFill>
                  <a:srgbClr val="292929"/>
                </a:solidFill>
                <a:latin typeface="Times New Roman"/>
              </a:rPr>
              <a:t>Linux</a:t>
            </a:r>
            <a:r>
              <a:rPr lang="zh-CN" altLang="en-US" dirty="0" smtClean="0">
                <a:solidFill>
                  <a:srgbClr val="292929"/>
                </a:solidFill>
                <a:latin typeface="Times New Roman"/>
              </a:rPr>
              <a:t>配置</a:t>
            </a:r>
            <a:endParaRPr lang="zh-CN" altLang="en-US" dirty="0">
              <a:latin typeface="+mj-lt"/>
            </a:endParaRPr>
          </a:p>
        </p:txBody>
      </p:sp>
      <p:sp>
        <p:nvSpPr>
          <p:cNvPr id="6" name="内容占位符 2"/>
          <p:cNvSpPr>
            <a:spLocks noGrp="1"/>
          </p:cNvSpPr>
          <p:nvPr>
            <p:ph idx="1"/>
          </p:nvPr>
        </p:nvSpPr>
        <p:spPr>
          <a:xfrm>
            <a:off x="251520" y="905212"/>
            <a:ext cx="8497254" cy="5188084"/>
          </a:xfrm>
        </p:spPr>
        <p:txBody>
          <a:bodyPr/>
          <a:lstStyle/>
          <a:p>
            <a:endParaRPr lang="zh-CN" altLang="en-US" sz="2400" b="1" dirty="0">
              <a:solidFill>
                <a:schemeClr val="accent4"/>
              </a:solidFill>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smtClean="0">
              <a:solidFill>
                <a:schemeClr val="accent4"/>
              </a:solidFill>
              <a:latin typeface="+mj-lt"/>
            </a:endParaRPr>
          </a:p>
          <a:p>
            <a:r>
              <a:rPr lang="zh-CN" altLang="zh-CN" sz="2400" dirty="0"/>
              <a:t>输密码认证。然后关闭</a:t>
            </a:r>
            <a:r>
              <a:rPr lang="en-US" altLang="zh-CN" sz="2400" dirty="0"/>
              <a:t>Software &amp; Updates</a:t>
            </a:r>
            <a:r>
              <a:rPr lang="zh-CN" altLang="zh-CN" sz="2400" dirty="0"/>
              <a:t>窗口，然后会自动跳出来下面的窗口</a:t>
            </a:r>
            <a:r>
              <a:rPr lang="zh-CN" altLang="zh-CN" sz="2400" dirty="0" smtClean="0"/>
              <a:t>：</a:t>
            </a:r>
            <a:endParaRPr lang="zh-CN" altLang="en-US" sz="2400" dirty="0" smtClean="0"/>
          </a:p>
          <a:p>
            <a:endParaRPr lang="zh-CN" altLang="en-US" sz="2400" dirty="0"/>
          </a:p>
          <a:p>
            <a:endParaRPr lang="zh-CN" altLang="en-US" sz="2400" dirty="0" smtClean="0"/>
          </a:p>
          <a:p>
            <a:endParaRPr lang="zh-CN" altLang="en-US" sz="2400" b="1" dirty="0" smtClean="0">
              <a:solidFill>
                <a:schemeClr val="accent4"/>
              </a:solidFill>
              <a:latin typeface="+mj-lt"/>
            </a:endParaRPr>
          </a:p>
          <a:p>
            <a:endParaRPr lang="zh-CN" altLang="en-US" sz="2400" b="1" dirty="0" smtClean="0"/>
          </a:p>
          <a:p>
            <a:r>
              <a:rPr lang="zh-CN" altLang="zh-CN" sz="2400" b="1" dirty="0" smtClean="0"/>
              <a:t>点击</a:t>
            </a:r>
            <a:r>
              <a:rPr lang="en-US" altLang="zh-CN" sz="2400" b="1" dirty="0"/>
              <a:t>Reload</a:t>
            </a:r>
            <a:r>
              <a:rPr lang="zh-CN" altLang="zh-CN" sz="2400" b="1" dirty="0"/>
              <a:t>等待软件源更新完成后关闭应用商店</a:t>
            </a:r>
            <a:endParaRPr lang="zh-CN" altLang="en-US" sz="2400" b="1" dirty="0">
              <a:solidFill>
                <a:schemeClr val="accent4"/>
              </a:solidFill>
              <a:latin typeface="+mj-lt"/>
            </a:endParaRPr>
          </a:p>
          <a:p>
            <a:pPr marL="0" indent="0">
              <a:buNone/>
            </a:pPr>
            <a:r>
              <a:rPr lang="zh-CN" altLang="en-US" sz="2400" dirty="0" smtClean="0"/>
              <a:t>				</a:t>
            </a:r>
            <a:endParaRPr lang="zh-CN" altLang="en-US" sz="2400" b="1" dirty="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2295234" y="4287520"/>
            <a:ext cx="184731" cy="369332"/>
          </a:xfrm>
          <a:prstGeom prst="rect">
            <a:avLst/>
          </a:prstGeom>
          <a:noFill/>
        </p:spPr>
        <p:txBody>
          <a:bodyPr wrap="none" rtlCol="0">
            <a:spAutoFit/>
          </a:bodyPr>
          <a:lstStyle/>
          <a:p>
            <a:endParaRPr kumimoji="1" lang="zh-CN" altLang="en-US" dirty="0"/>
          </a:p>
        </p:txBody>
      </p:sp>
      <p:pic>
        <p:nvPicPr>
          <p:cNvPr id="11" name="图片 10"/>
          <p:cNvPicPr/>
          <p:nvPr/>
        </p:nvPicPr>
        <p:blipFill>
          <a:blip r:embed="rId3"/>
          <a:stretch>
            <a:fillRect/>
          </a:stretch>
        </p:blipFill>
        <p:spPr>
          <a:xfrm>
            <a:off x="1042988" y="1290413"/>
            <a:ext cx="4968552" cy="1562523"/>
          </a:xfrm>
          <a:prstGeom prst="rect">
            <a:avLst/>
          </a:prstGeom>
        </p:spPr>
      </p:pic>
      <p:pic>
        <p:nvPicPr>
          <p:cNvPr id="12" name="图片 11"/>
          <p:cNvPicPr/>
          <p:nvPr/>
        </p:nvPicPr>
        <p:blipFill>
          <a:blip r:embed="rId4"/>
          <a:stretch>
            <a:fillRect/>
          </a:stretch>
        </p:blipFill>
        <p:spPr>
          <a:xfrm>
            <a:off x="1024444" y="3951480"/>
            <a:ext cx="4968552" cy="1673941"/>
          </a:xfrm>
          <a:prstGeom prst="rect">
            <a:avLst/>
          </a:prstGeom>
        </p:spPr>
      </p:pic>
    </p:spTree>
    <p:extLst>
      <p:ext uri="{BB962C8B-B14F-4D97-AF65-F5344CB8AC3E}">
        <p14:creationId xmlns:p14="http://schemas.microsoft.com/office/powerpoint/2010/main" val="291565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smtClean="0">
                <a:solidFill>
                  <a:srgbClr val="292929"/>
                </a:solidFill>
                <a:latin typeface="Times New Roman"/>
              </a:rPr>
              <a:t>2</a:t>
            </a:r>
            <a:r>
              <a:rPr lang="zh-CN" altLang="en-US" dirty="0" smtClean="0">
                <a:solidFill>
                  <a:srgbClr val="292929"/>
                </a:solidFill>
                <a:latin typeface="Times New Roman"/>
              </a:rPr>
              <a:t> </a:t>
            </a:r>
            <a:r>
              <a:rPr lang="en-US" altLang="zh-CN" dirty="0" smtClean="0">
                <a:solidFill>
                  <a:srgbClr val="292929"/>
                </a:solidFill>
                <a:latin typeface="Times New Roman"/>
              </a:rPr>
              <a:t>Linux</a:t>
            </a:r>
            <a:r>
              <a:rPr lang="zh-CN" altLang="en-US" dirty="0" smtClean="0">
                <a:solidFill>
                  <a:srgbClr val="292929"/>
                </a:solidFill>
                <a:latin typeface="Times New Roman"/>
              </a:rPr>
              <a:t>配置</a:t>
            </a:r>
            <a:endParaRPr lang="zh-CN" altLang="en-US" dirty="0">
              <a:latin typeface="+mj-lt"/>
            </a:endParaRPr>
          </a:p>
        </p:txBody>
      </p:sp>
      <p:sp>
        <p:nvSpPr>
          <p:cNvPr id="6" name="内容占位符 2"/>
          <p:cNvSpPr>
            <a:spLocks noGrp="1"/>
          </p:cNvSpPr>
          <p:nvPr>
            <p:ph idx="1"/>
          </p:nvPr>
        </p:nvSpPr>
        <p:spPr>
          <a:xfrm>
            <a:off x="251520" y="1340768"/>
            <a:ext cx="8497254" cy="4536504"/>
          </a:xfrm>
        </p:spPr>
        <p:txBody>
          <a:bodyPr/>
          <a:lstStyle/>
          <a:p>
            <a:r>
              <a:rPr lang="en-US" altLang="zh-CN" sz="2400" b="1" dirty="0" smtClean="0">
                <a:solidFill>
                  <a:schemeClr val="accent4"/>
                </a:solidFill>
              </a:rPr>
              <a:t>2.</a:t>
            </a:r>
            <a:r>
              <a:rPr lang="zh-CN" altLang="en-US" sz="2400" b="1" dirty="0" smtClean="0">
                <a:solidFill>
                  <a:schemeClr val="accent4"/>
                </a:solidFill>
              </a:rPr>
              <a:t> 安装必要软件：</a:t>
            </a:r>
            <a:endParaRPr lang="zh-CN" altLang="en-US" sz="2400" dirty="0" smtClean="0"/>
          </a:p>
          <a:p>
            <a:r>
              <a:rPr lang="zh-CN" altLang="zh-CN" sz="2400" dirty="0" smtClean="0"/>
              <a:t>桌面</a:t>
            </a:r>
            <a:r>
              <a:rPr lang="zh-CN" altLang="zh-CN" sz="2400" dirty="0"/>
              <a:t>右键或者</a:t>
            </a:r>
            <a:r>
              <a:rPr lang="en-US" altLang="zh-CN" sz="2400" b="1" dirty="0" err="1"/>
              <a:t>Ctrl+Alt+T</a:t>
            </a:r>
            <a:r>
              <a:rPr lang="zh-CN" altLang="zh-CN" sz="2400" b="1" dirty="0"/>
              <a:t>打开终端</a:t>
            </a:r>
            <a:r>
              <a:rPr lang="zh-CN" altLang="zh-CN" sz="2400" dirty="0"/>
              <a:t>。</a:t>
            </a:r>
          </a:p>
          <a:p>
            <a:r>
              <a:rPr lang="zh-CN" altLang="zh-CN" sz="2400" dirty="0"/>
              <a:t>使用键盘输入命令</a:t>
            </a:r>
            <a:r>
              <a:rPr lang="en-US" altLang="zh-CN" sz="2400" dirty="0"/>
              <a:t> </a:t>
            </a:r>
            <a:endParaRPr lang="zh-CN" altLang="en-US" sz="2400" dirty="0" smtClean="0"/>
          </a:p>
          <a:p>
            <a:pPr marL="0" indent="0">
              <a:buNone/>
            </a:pPr>
            <a:r>
              <a:rPr lang="zh-CN" altLang="en-US" sz="2400" dirty="0" smtClean="0"/>
              <a:t>      </a:t>
            </a:r>
            <a:r>
              <a:rPr lang="en-US" altLang="zh-CN" sz="2400" b="1" dirty="0" err="1" smtClean="0"/>
              <a:t>sudo</a:t>
            </a:r>
            <a:r>
              <a:rPr lang="en-US" altLang="zh-CN" sz="2400" b="1" dirty="0" smtClean="0"/>
              <a:t> </a:t>
            </a:r>
            <a:r>
              <a:rPr lang="en-US" altLang="zh-CN" sz="2400" b="1" dirty="0"/>
              <a:t>apt install vim </a:t>
            </a:r>
            <a:r>
              <a:rPr lang="en-US" altLang="zh-CN" sz="2400" b="1" dirty="0" err="1"/>
              <a:t>git</a:t>
            </a:r>
            <a:r>
              <a:rPr lang="en-US" altLang="zh-CN" sz="2400" b="1" dirty="0"/>
              <a:t> tree </a:t>
            </a:r>
            <a:r>
              <a:rPr lang="en-US" altLang="zh-CN" sz="2400" b="1" dirty="0" err="1"/>
              <a:t>gcc-multilib</a:t>
            </a:r>
            <a:r>
              <a:rPr lang="en-US" altLang="zh-CN" sz="2400" b="1" dirty="0"/>
              <a:t> -y </a:t>
            </a:r>
            <a:r>
              <a:rPr lang="zh-CN" altLang="zh-CN" sz="2400" dirty="0"/>
              <a:t>然后</a:t>
            </a:r>
            <a:r>
              <a:rPr lang="zh-CN" altLang="zh-CN" sz="2400" dirty="0" smtClean="0"/>
              <a:t>回车</a:t>
            </a:r>
            <a:endParaRPr lang="zh-CN" altLang="zh-CN" sz="2400" dirty="0"/>
          </a:p>
          <a:p>
            <a:r>
              <a:rPr lang="zh-CN" altLang="zh-CN" sz="2400" b="1" dirty="0"/>
              <a:t>系统会让你输入密码，密码是不可见的，只管自己输入然后回车就可以了</a:t>
            </a:r>
            <a:r>
              <a:rPr lang="zh-CN" altLang="zh-CN" sz="2400" b="1" dirty="0" smtClean="0"/>
              <a:t>。</a:t>
            </a:r>
            <a:endParaRPr lang="zh-CN" altLang="en-US" sz="2400" b="1" dirty="0" smtClean="0"/>
          </a:p>
          <a:p>
            <a:pPr marL="447675" lvl="1" indent="-447675">
              <a:buClr>
                <a:schemeClr val="accent1"/>
              </a:buClr>
              <a:buSzPct val="70000"/>
              <a:buFont typeface="Wingdings" pitchFamily="2" charset="2"/>
              <a:buChar char="n"/>
            </a:pPr>
            <a:r>
              <a:rPr lang="zh-CN" altLang="zh-CN" sz="2400" dirty="0"/>
              <a:t>这条命令会</a:t>
            </a:r>
            <a:r>
              <a:rPr lang="zh-CN" altLang="zh-CN" sz="2400" dirty="0" smtClean="0"/>
              <a:t>安装</a:t>
            </a:r>
            <a:r>
              <a:rPr lang="zh-CN" altLang="zh-CN" dirty="0" smtClean="0"/>
              <a:t>工具包</a:t>
            </a:r>
            <a:r>
              <a:rPr lang="en-US" altLang="zh-CN" dirty="0" err="1" smtClean="0"/>
              <a:t>gcc-multilib</a:t>
            </a:r>
            <a:r>
              <a:rPr lang="zh-CN" altLang="en-US" dirty="0" smtClean="0"/>
              <a:t>，以及以下</a:t>
            </a:r>
            <a:r>
              <a:rPr lang="zh-CN" altLang="zh-CN" sz="2400" dirty="0" smtClean="0"/>
              <a:t>三</a:t>
            </a:r>
            <a:r>
              <a:rPr lang="zh-CN" altLang="zh-CN" sz="2400" dirty="0"/>
              <a:t>个</a:t>
            </a:r>
            <a:r>
              <a:rPr lang="zh-CN" altLang="zh-CN" sz="2400" dirty="0" smtClean="0"/>
              <a:t>工具</a:t>
            </a:r>
            <a:r>
              <a:rPr lang="zh-CN" altLang="en-US" sz="2400" dirty="0" smtClean="0"/>
              <a:t>：</a:t>
            </a:r>
          </a:p>
          <a:p>
            <a:pPr lvl="1"/>
            <a:r>
              <a:rPr lang="zh-CN" altLang="zh-CN" sz="2000" dirty="0" smtClean="0"/>
              <a:t>文本编辑器</a:t>
            </a:r>
            <a:r>
              <a:rPr lang="en-US" altLang="zh-CN" sz="2000" dirty="0" smtClean="0"/>
              <a:t>vim</a:t>
            </a:r>
            <a:endParaRPr lang="zh-CN" altLang="en-US" sz="2000" dirty="0" smtClean="0"/>
          </a:p>
          <a:p>
            <a:pPr lvl="1"/>
            <a:r>
              <a:rPr lang="zh-CN" altLang="zh-CN" sz="2000" dirty="0"/>
              <a:t>版本管理工具</a:t>
            </a:r>
            <a:r>
              <a:rPr lang="en-US" altLang="zh-CN" sz="2000" dirty="0" err="1" smtClean="0"/>
              <a:t>git</a:t>
            </a:r>
            <a:endParaRPr lang="zh-CN" altLang="en-US" sz="2000" dirty="0"/>
          </a:p>
          <a:p>
            <a:pPr lvl="1"/>
            <a:r>
              <a:rPr lang="en-US" altLang="zh-CN" sz="2000" dirty="0" smtClean="0"/>
              <a:t>tree</a:t>
            </a:r>
            <a:endParaRPr lang="zh-CN" altLang="en-US" sz="2000" dirty="0" smtClean="0"/>
          </a:p>
          <a:p>
            <a:endParaRPr lang="zh-CN" altLang="en-US" sz="2400" b="1" dirty="0">
              <a:solidFill>
                <a:schemeClr val="accent4"/>
              </a:solidFill>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smtClean="0">
              <a:solidFill>
                <a:schemeClr val="accent4"/>
              </a:solidFill>
              <a:latin typeface="+mj-lt"/>
            </a:endParaRPr>
          </a:p>
          <a:p>
            <a:endParaRPr lang="zh-CN" altLang="en-US" sz="2400" dirty="0"/>
          </a:p>
          <a:p>
            <a:endParaRPr lang="zh-CN" altLang="en-US" sz="2400" dirty="0" smtClean="0"/>
          </a:p>
          <a:p>
            <a:endParaRPr lang="zh-CN" altLang="en-US" sz="2400" b="1" dirty="0" smtClean="0">
              <a:solidFill>
                <a:schemeClr val="accent4"/>
              </a:solidFill>
              <a:latin typeface="+mj-lt"/>
            </a:endParaRPr>
          </a:p>
          <a:p>
            <a:endParaRPr lang="zh-CN" altLang="en-US" sz="2400" b="1" dirty="0" smtClean="0"/>
          </a:p>
          <a:p>
            <a:pPr marL="0" indent="0">
              <a:buNone/>
            </a:pPr>
            <a:r>
              <a:rPr lang="zh-CN" altLang="en-US" sz="2400" dirty="0" smtClean="0"/>
              <a:t>				</a:t>
            </a:r>
            <a:endParaRPr lang="zh-CN" altLang="en-US" sz="2400" b="1" dirty="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sp>
        <p:nvSpPr>
          <p:cNvPr id="3" name="文本框 2"/>
          <p:cNvSpPr txBox="1"/>
          <p:nvPr/>
        </p:nvSpPr>
        <p:spPr>
          <a:xfrm>
            <a:off x="2295234" y="428752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433792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6" name="内容占位符 2"/>
          <p:cNvSpPr>
            <a:spLocks noGrp="1"/>
          </p:cNvSpPr>
          <p:nvPr>
            <p:ph idx="1"/>
          </p:nvPr>
        </p:nvSpPr>
        <p:spPr>
          <a:xfrm>
            <a:off x="323528" y="1412776"/>
            <a:ext cx="8136904" cy="4392488"/>
          </a:xfrm>
        </p:spPr>
        <p:txBody>
          <a:bodyPr/>
          <a:lstStyle/>
          <a:p>
            <a:r>
              <a:rPr lang="en-US" altLang="zh-CN" sz="2400" b="1" dirty="0" smtClean="0"/>
              <a:t>1.</a:t>
            </a:r>
            <a:r>
              <a:rPr lang="zh-CN" altLang="en-US" sz="2400" b="1" dirty="0" smtClean="0"/>
              <a:t> </a:t>
            </a:r>
            <a:r>
              <a:rPr lang="en-US" altLang="zh-CN" sz="2400" b="1" dirty="0" smtClean="0"/>
              <a:t>man </a:t>
            </a:r>
            <a:r>
              <a:rPr lang="en-US" altLang="zh-CN" sz="2400" b="1" dirty="0"/>
              <a:t>&lt;</a:t>
            </a:r>
            <a:r>
              <a:rPr lang="en-US" altLang="zh-CN" sz="2400" b="1" dirty="0" err="1"/>
              <a:t>cmd</a:t>
            </a:r>
            <a:r>
              <a:rPr lang="en-US" altLang="zh-CN" sz="2400" b="1" dirty="0" smtClean="0"/>
              <a:t>&gt;</a:t>
            </a:r>
            <a:r>
              <a:rPr lang="zh-CN" altLang="en-US" sz="2400" b="1" dirty="0" smtClean="0"/>
              <a:t>：查看命令说明</a:t>
            </a:r>
          </a:p>
          <a:p>
            <a:r>
              <a:rPr lang="zh-CN" altLang="zh-CN" sz="2400" dirty="0"/>
              <a:t>按键盘的上下键或者翻页键可以翻页，推荐使用关键词来查手册</a:t>
            </a:r>
            <a:r>
              <a:rPr lang="zh-CN" altLang="zh-CN" sz="2400" dirty="0" smtClean="0"/>
              <a:t>。</a:t>
            </a:r>
            <a:endParaRPr lang="zh-CN" altLang="en-US" sz="2400" dirty="0" smtClean="0"/>
          </a:p>
          <a:p>
            <a:r>
              <a:rPr lang="zh-CN" altLang="zh-CN" sz="2400" dirty="0"/>
              <a:t>使用关键词的方法是，在这个界面按除号，然后输入关键词后回车：</a:t>
            </a:r>
          </a:p>
          <a:p>
            <a:r>
              <a:rPr lang="zh-CN" altLang="zh-CN" sz="2400" dirty="0"/>
              <a:t>查找不一定正确，通过字母键</a:t>
            </a:r>
            <a:r>
              <a:rPr lang="en-US" altLang="zh-CN" sz="2400" dirty="0"/>
              <a:t>B</a:t>
            </a:r>
            <a:r>
              <a:rPr lang="zh-CN" altLang="zh-CN" sz="2400" dirty="0"/>
              <a:t>和</a:t>
            </a:r>
            <a:r>
              <a:rPr lang="en-US" altLang="zh-CN" sz="2400" dirty="0"/>
              <a:t>N</a:t>
            </a:r>
            <a:r>
              <a:rPr lang="zh-CN" altLang="zh-CN" sz="2400" dirty="0"/>
              <a:t>可以在搜索结果中上下跳转。按字母</a:t>
            </a:r>
            <a:r>
              <a:rPr lang="en-US" altLang="zh-CN" sz="2400" dirty="0"/>
              <a:t>Q</a:t>
            </a:r>
            <a:r>
              <a:rPr lang="zh-CN" altLang="zh-CN" sz="2400" dirty="0"/>
              <a:t>可以退出</a:t>
            </a:r>
            <a:r>
              <a:rPr lang="en-US" altLang="zh-CN" sz="2400" dirty="0"/>
              <a:t>man</a:t>
            </a:r>
            <a:r>
              <a:rPr lang="zh-CN" altLang="zh-CN" sz="2400" dirty="0" smtClean="0"/>
              <a:t>。</a:t>
            </a:r>
            <a:endParaRPr lang="zh-CN" altLang="en-US" sz="2400" dirty="0" smtClean="0"/>
          </a:p>
        </p:txBody>
      </p:sp>
    </p:spTree>
    <p:extLst>
      <p:ext uri="{BB962C8B-B14F-4D97-AF65-F5344CB8AC3E}">
        <p14:creationId xmlns:p14="http://schemas.microsoft.com/office/powerpoint/2010/main" val="1619109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zh-CN" altLang="en-US" dirty="0" smtClean="0">
                <a:latin typeface="+mj-lt"/>
              </a:rPr>
              <a:t>实验目的</a:t>
            </a:r>
            <a:endParaRPr lang="zh-CN" altLang="en-US" dirty="0">
              <a:latin typeface="+mj-lt"/>
            </a:endParaRPr>
          </a:p>
        </p:txBody>
      </p:sp>
      <p:sp>
        <p:nvSpPr>
          <p:cNvPr id="6" name="内容占位符 2"/>
          <p:cNvSpPr>
            <a:spLocks noGrp="1"/>
          </p:cNvSpPr>
          <p:nvPr>
            <p:ph idx="1"/>
          </p:nvPr>
        </p:nvSpPr>
        <p:spPr>
          <a:xfrm>
            <a:off x="323528" y="2132856"/>
            <a:ext cx="8136904" cy="3024336"/>
          </a:xfrm>
        </p:spPr>
        <p:txBody>
          <a:bodyPr/>
          <a:lstStyle/>
          <a:p>
            <a:r>
              <a:rPr lang="en-US" altLang="zh-CN" sz="2400" b="1" dirty="0" smtClean="0">
                <a:solidFill>
                  <a:schemeClr val="accent4"/>
                </a:solidFill>
                <a:latin typeface="+mj-lt"/>
              </a:rPr>
              <a:t>1.</a:t>
            </a:r>
            <a:r>
              <a:rPr lang="zh-CN" altLang="en-US" sz="2400" b="1" dirty="0" smtClean="0">
                <a:solidFill>
                  <a:schemeClr val="accent4"/>
                </a:solidFill>
                <a:latin typeface="+mj-lt"/>
              </a:rPr>
              <a:t> 学会自己安装</a:t>
            </a:r>
            <a:r>
              <a:rPr lang="en-US" altLang="zh-CN" sz="2400" b="1" dirty="0" smtClean="0">
                <a:solidFill>
                  <a:schemeClr val="accent4"/>
                </a:solidFill>
                <a:latin typeface="+mj-lt"/>
              </a:rPr>
              <a:t>Linux</a:t>
            </a:r>
            <a:r>
              <a:rPr lang="zh-CN" altLang="en-US" sz="2400" b="1" dirty="0" smtClean="0">
                <a:solidFill>
                  <a:schemeClr val="accent4"/>
                </a:solidFill>
                <a:latin typeface="+mj-lt"/>
              </a:rPr>
              <a:t>系统</a:t>
            </a:r>
          </a:p>
          <a:p>
            <a:endParaRPr lang="zh-CN" altLang="en-US" sz="2400" b="1" dirty="0" smtClean="0">
              <a:solidFill>
                <a:schemeClr val="accent4"/>
              </a:solidFill>
              <a:latin typeface="+mj-lt"/>
            </a:endParaRPr>
          </a:p>
          <a:p>
            <a:r>
              <a:rPr lang="en-US" altLang="zh-CN" sz="2400" b="1" dirty="0" smtClean="0">
                <a:solidFill>
                  <a:schemeClr val="accent4"/>
                </a:solidFill>
                <a:latin typeface="+mj-lt"/>
              </a:rPr>
              <a:t>2.</a:t>
            </a:r>
            <a:r>
              <a:rPr lang="zh-CN" altLang="en-US" sz="2400" b="1" dirty="0" smtClean="0">
                <a:solidFill>
                  <a:schemeClr val="accent4"/>
                </a:solidFill>
                <a:latin typeface="+mj-lt"/>
              </a:rPr>
              <a:t> 学会配置简单的</a:t>
            </a:r>
            <a:r>
              <a:rPr lang="en-US" altLang="zh-CN" sz="2400" b="1" dirty="0" smtClean="0">
                <a:solidFill>
                  <a:schemeClr val="accent4"/>
                </a:solidFill>
                <a:latin typeface="+mj-lt"/>
              </a:rPr>
              <a:t>Linux</a:t>
            </a:r>
            <a:r>
              <a:rPr lang="zh-CN" altLang="en-US" sz="2400" b="1" dirty="0" smtClean="0">
                <a:solidFill>
                  <a:schemeClr val="accent4"/>
                </a:solidFill>
                <a:latin typeface="+mj-lt"/>
              </a:rPr>
              <a:t>开发环境</a:t>
            </a:r>
          </a:p>
          <a:p>
            <a:endParaRPr lang="zh-CN" altLang="en-US" sz="2400" b="1" dirty="0" smtClean="0">
              <a:solidFill>
                <a:schemeClr val="accent4"/>
              </a:solidFill>
              <a:latin typeface="+mj-lt"/>
            </a:endParaRPr>
          </a:p>
          <a:p>
            <a:r>
              <a:rPr lang="en-US" altLang="zh-CN" sz="2400" b="1" dirty="0" smtClean="0">
                <a:solidFill>
                  <a:schemeClr val="accent4"/>
                </a:solidFill>
                <a:latin typeface="+mj-lt"/>
              </a:rPr>
              <a:t>3.</a:t>
            </a:r>
            <a:r>
              <a:rPr lang="zh-CN" altLang="en-US" sz="2400" b="1" dirty="0" smtClean="0">
                <a:solidFill>
                  <a:schemeClr val="accent4"/>
                </a:solidFill>
                <a:latin typeface="+mj-lt"/>
              </a:rPr>
              <a:t> 在</a:t>
            </a:r>
            <a:r>
              <a:rPr lang="en-US" altLang="zh-CN" sz="2400" b="1" dirty="0" smtClean="0">
                <a:solidFill>
                  <a:schemeClr val="accent4"/>
                </a:solidFill>
                <a:latin typeface="+mj-lt"/>
              </a:rPr>
              <a:t>Linux</a:t>
            </a:r>
            <a:r>
              <a:rPr lang="zh-CN" altLang="en-US" sz="2400" b="1" dirty="0" smtClean="0">
                <a:solidFill>
                  <a:schemeClr val="accent4"/>
                </a:solidFill>
                <a:latin typeface="+mj-lt"/>
              </a:rPr>
              <a:t>下完成简单编程练习并熟悉各种命令行工具的使用方法</a:t>
            </a:r>
            <a:endParaRPr lang="en-US" altLang="zh-CN" sz="2400" b="1" dirty="0">
              <a:solidFill>
                <a:schemeClr val="accent4"/>
              </a:solidFill>
              <a:latin typeface="+mj-lt"/>
            </a:endParaRPr>
          </a:p>
        </p:txBody>
      </p:sp>
    </p:spTree>
    <p:extLst>
      <p:ext uri="{BB962C8B-B14F-4D97-AF65-F5344CB8AC3E}">
        <p14:creationId xmlns:p14="http://schemas.microsoft.com/office/powerpoint/2010/main" val="2789219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pic>
        <p:nvPicPr>
          <p:cNvPr id="3" name="图片 2"/>
          <p:cNvPicPr>
            <a:picLocks noChangeAspect="1"/>
          </p:cNvPicPr>
          <p:nvPr/>
        </p:nvPicPr>
        <p:blipFill>
          <a:blip r:embed="rId3"/>
          <a:stretch>
            <a:fillRect/>
          </a:stretch>
        </p:blipFill>
        <p:spPr>
          <a:xfrm>
            <a:off x="4745895" y="1347021"/>
            <a:ext cx="3827335" cy="353787"/>
          </a:xfrm>
          <a:prstGeom prst="rect">
            <a:avLst/>
          </a:prstGeom>
        </p:spPr>
      </p:pic>
      <p:pic>
        <p:nvPicPr>
          <p:cNvPr id="4" name="图片 3"/>
          <p:cNvPicPr>
            <a:picLocks noChangeAspect="1"/>
          </p:cNvPicPr>
          <p:nvPr/>
        </p:nvPicPr>
        <p:blipFill>
          <a:blip r:embed="rId4"/>
          <a:stretch>
            <a:fillRect/>
          </a:stretch>
        </p:blipFill>
        <p:spPr>
          <a:xfrm>
            <a:off x="522484" y="2243624"/>
            <a:ext cx="7610868" cy="4608512"/>
          </a:xfrm>
          <a:prstGeom prst="rect">
            <a:avLst/>
          </a:prstGeom>
        </p:spPr>
      </p:pic>
      <p:sp>
        <p:nvSpPr>
          <p:cNvPr id="7" name="内容占位符 2"/>
          <p:cNvSpPr>
            <a:spLocks noGrp="1"/>
          </p:cNvSpPr>
          <p:nvPr>
            <p:ph idx="1"/>
          </p:nvPr>
        </p:nvSpPr>
        <p:spPr>
          <a:xfrm>
            <a:off x="15776" y="1268760"/>
            <a:ext cx="8136904" cy="4392488"/>
          </a:xfrm>
        </p:spPr>
        <p:txBody>
          <a:bodyPr/>
          <a:lstStyle/>
          <a:p>
            <a:r>
              <a:rPr lang="zh-CN" altLang="en-US" sz="2400" dirty="0" smtClean="0"/>
              <a:t>举例：</a:t>
            </a:r>
            <a:r>
              <a:rPr lang="en-US" altLang="zh-CN" sz="2400" dirty="0" smtClean="0"/>
              <a:t>man</a:t>
            </a:r>
            <a:r>
              <a:rPr lang="zh-CN" altLang="en-US" sz="2400" dirty="0" smtClean="0"/>
              <a:t> 查看 </a:t>
            </a:r>
            <a:r>
              <a:rPr lang="en-US" altLang="zh-CN" sz="2400" dirty="0" smtClean="0"/>
              <a:t>vi</a:t>
            </a:r>
            <a:r>
              <a:rPr lang="zh-CN" altLang="en-US" sz="2400" dirty="0" smtClean="0"/>
              <a:t> 命令的说明</a:t>
            </a:r>
          </a:p>
          <a:p>
            <a:r>
              <a:rPr lang="zh-CN" altLang="en-US" sz="2400" dirty="0" smtClean="0"/>
              <a:t>使用</a:t>
            </a:r>
            <a:r>
              <a:rPr lang="en-US" altLang="zh-CN" sz="2400" dirty="0" smtClean="0"/>
              <a:t>’</a:t>
            </a:r>
            <a:r>
              <a:rPr lang="en-US" altLang="zh-CN" sz="2400" b="1" dirty="0" smtClean="0"/>
              <a:t>/version</a:t>
            </a:r>
            <a:r>
              <a:rPr lang="en-US" altLang="zh-CN" sz="2400" dirty="0" smtClean="0"/>
              <a:t>’</a:t>
            </a:r>
            <a:r>
              <a:rPr lang="zh-CN" altLang="en-US" sz="2400" dirty="0" smtClean="0"/>
              <a:t>查找关键词</a:t>
            </a:r>
            <a:r>
              <a:rPr lang="en-US" altLang="zh-CN" sz="2400" dirty="0" smtClean="0"/>
              <a:t>’version’</a:t>
            </a:r>
            <a:endParaRPr lang="zh-CN" altLang="en-US" sz="2400" dirty="0" smtClean="0"/>
          </a:p>
        </p:txBody>
      </p:sp>
    </p:spTree>
    <p:extLst>
      <p:ext uri="{BB962C8B-B14F-4D97-AF65-F5344CB8AC3E}">
        <p14:creationId xmlns:p14="http://schemas.microsoft.com/office/powerpoint/2010/main" val="410805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pic>
        <p:nvPicPr>
          <p:cNvPr id="5" name="图片 4"/>
          <p:cNvPicPr>
            <a:picLocks noChangeAspect="1"/>
          </p:cNvPicPr>
          <p:nvPr/>
        </p:nvPicPr>
        <p:blipFill>
          <a:blip r:embed="rId3"/>
          <a:stretch>
            <a:fillRect/>
          </a:stretch>
        </p:blipFill>
        <p:spPr>
          <a:xfrm>
            <a:off x="467544" y="1916832"/>
            <a:ext cx="7863555" cy="1368152"/>
          </a:xfrm>
          <a:prstGeom prst="rect">
            <a:avLst/>
          </a:prstGeom>
        </p:spPr>
      </p:pic>
      <p:sp>
        <p:nvSpPr>
          <p:cNvPr id="8" name="内容占位符 2"/>
          <p:cNvSpPr>
            <a:spLocks noGrp="1"/>
          </p:cNvSpPr>
          <p:nvPr>
            <p:ph idx="1"/>
          </p:nvPr>
        </p:nvSpPr>
        <p:spPr>
          <a:xfrm>
            <a:off x="15776" y="1268760"/>
            <a:ext cx="8136904" cy="4392488"/>
          </a:xfrm>
        </p:spPr>
        <p:txBody>
          <a:bodyPr/>
          <a:lstStyle/>
          <a:p>
            <a:r>
              <a:rPr lang="zh-CN" altLang="en-US" sz="2400" dirty="0" smtClean="0"/>
              <a:t>查询</a:t>
            </a:r>
            <a:r>
              <a:rPr lang="en-US" altLang="zh-CN" sz="2400" dirty="0" smtClean="0"/>
              <a:t>vi</a:t>
            </a:r>
            <a:r>
              <a:rPr lang="zh-CN" altLang="en-US" sz="2400" dirty="0" smtClean="0"/>
              <a:t>版本的命令为：</a:t>
            </a:r>
            <a:r>
              <a:rPr lang="en-US" altLang="zh-CN" sz="2400" dirty="0" smtClean="0"/>
              <a:t>vi</a:t>
            </a:r>
            <a:r>
              <a:rPr lang="zh-CN" altLang="en-US" sz="2400" dirty="0" smtClean="0"/>
              <a:t> </a:t>
            </a:r>
            <a:r>
              <a:rPr lang="en-US" altLang="zh-CN" sz="2400" dirty="0" smtClean="0"/>
              <a:t>--version</a:t>
            </a:r>
            <a:endParaRPr lang="zh-CN" altLang="en-US" sz="2400" dirty="0" smtClean="0"/>
          </a:p>
          <a:p>
            <a:endParaRPr lang="zh-CN" altLang="en-US" sz="2400" dirty="0"/>
          </a:p>
          <a:p>
            <a:endParaRPr lang="zh-CN" altLang="en-US" sz="2400" dirty="0" smtClean="0"/>
          </a:p>
          <a:p>
            <a:endParaRPr lang="zh-CN" altLang="en-US" sz="2400" dirty="0"/>
          </a:p>
          <a:p>
            <a:endParaRPr lang="zh-CN" altLang="en-US" sz="2400" dirty="0" smtClean="0"/>
          </a:p>
          <a:p>
            <a:r>
              <a:rPr lang="zh-CN" altLang="en-US" sz="2400" b="1" dirty="0"/>
              <a:t>实验内容</a:t>
            </a:r>
            <a:r>
              <a:rPr lang="en-US" altLang="zh-CN" sz="2400" b="1" dirty="0"/>
              <a:t>1</a:t>
            </a:r>
            <a:r>
              <a:rPr lang="zh-CN" altLang="en-US" sz="2400" b="1" dirty="0"/>
              <a:t> </a:t>
            </a:r>
            <a:r>
              <a:rPr lang="en-US" altLang="zh-CN" sz="2400" b="1" dirty="0"/>
              <a:t>ii</a:t>
            </a:r>
            <a:r>
              <a:rPr lang="zh-CN" altLang="en-US" sz="2400" b="1" dirty="0"/>
              <a:t>：</a:t>
            </a:r>
            <a:r>
              <a:rPr lang="zh-CN" altLang="zh-CN" sz="2400" b="1" dirty="0"/>
              <a:t>使用</a:t>
            </a:r>
            <a:r>
              <a:rPr lang="en-US" altLang="zh-CN" sz="2400" b="1" dirty="0"/>
              <a:t>man</a:t>
            </a:r>
            <a:r>
              <a:rPr lang="zh-CN" altLang="zh-CN" sz="2400" b="1" dirty="0"/>
              <a:t>查询</a:t>
            </a:r>
            <a:r>
              <a:rPr lang="en-US" altLang="zh-CN" sz="2400" b="1" dirty="0"/>
              <a:t>Vim/</a:t>
            </a:r>
            <a:r>
              <a:rPr lang="en-US" altLang="zh-CN" sz="2400" b="1" dirty="0" err="1"/>
              <a:t>Git</a:t>
            </a:r>
            <a:r>
              <a:rPr lang="en-US" altLang="zh-CN" sz="2400" b="1" dirty="0"/>
              <a:t>/GCC/AS/OBJDUMP/GDB</a:t>
            </a:r>
            <a:r>
              <a:rPr lang="zh-CN" altLang="zh-CN" sz="2400" b="1" dirty="0"/>
              <a:t>版本的命令 </a:t>
            </a:r>
            <a:r>
              <a:rPr lang="zh-CN" altLang="en-US" sz="2400" b="1" dirty="0"/>
              <a:t>，</a:t>
            </a:r>
            <a:r>
              <a:rPr lang="zh-CN" altLang="zh-CN" sz="2400" b="1" dirty="0"/>
              <a:t>然后使用查到的命令打印出对应版本 </a:t>
            </a:r>
            <a:endParaRPr lang="zh-CN" altLang="en-US" sz="2400" b="1" dirty="0" smtClean="0"/>
          </a:p>
          <a:p>
            <a:pPr marL="0" indent="0">
              <a:buNone/>
            </a:pPr>
            <a:r>
              <a:rPr lang="zh-CN" altLang="en-US" sz="2400" b="1" dirty="0"/>
              <a:t> </a:t>
            </a:r>
            <a:r>
              <a:rPr lang="zh-CN" altLang="en-US" sz="2400" b="1" dirty="0" smtClean="0"/>
              <a:t>     提示：</a:t>
            </a:r>
            <a:r>
              <a:rPr lang="zh-CN" altLang="en-US" sz="2400" dirty="0" smtClean="0"/>
              <a:t>参照上述通过</a:t>
            </a:r>
            <a:r>
              <a:rPr lang="en-US" altLang="zh-CN" sz="2400" dirty="0" smtClean="0"/>
              <a:t>man</a:t>
            </a:r>
            <a:r>
              <a:rPr lang="zh-CN" altLang="en-US" sz="2400" dirty="0" smtClean="0"/>
              <a:t>查询</a:t>
            </a:r>
            <a:r>
              <a:rPr lang="en-US" altLang="zh-CN" sz="2400" dirty="0" smtClean="0"/>
              <a:t>vi</a:t>
            </a:r>
            <a:r>
              <a:rPr lang="zh-CN" altLang="en-US" sz="2400" dirty="0" smtClean="0"/>
              <a:t>命令说明的方法</a:t>
            </a:r>
            <a:endParaRPr lang="zh-CN" altLang="zh-CN" sz="2400" dirty="0"/>
          </a:p>
          <a:p>
            <a:endParaRPr lang="zh-CN" altLang="en-US" sz="2400" dirty="0" smtClean="0"/>
          </a:p>
        </p:txBody>
      </p:sp>
    </p:spTree>
    <p:extLst>
      <p:ext uri="{BB962C8B-B14F-4D97-AF65-F5344CB8AC3E}">
        <p14:creationId xmlns:p14="http://schemas.microsoft.com/office/powerpoint/2010/main" val="1154901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8" name="内容占位符 2"/>
          <p:cNvSpPr>
            <a:spLocks noGrp="1"/>
          </p:cNvSpPr>
          <p:nvPr>
            <p:ph idx="1"/>
          </p:nvPr>
        </p:nvSpPr>
        <p:spPr>
          <a:xfrm>
            <a:off x="15776" y="1340768"/>
            <a:ext cx="9128224" cy="4608512"/>
          </a:xfrm>
        </p:spPr>
        <p:txBody>
          <a:bodyPr/>
          <a:lstStyle/>
          <a:p>
            <a:r>
              <a:rPr lang="en-US" altLang="zh-CN" sz="2400" b="1" dirty="0" smtClean="0"/>
              <a:t>2.</a:t>
            </a:r>
            <a:r>
              <a:rPr lang="zh-CN" altLang="en-US" sz="2400" b="1" dirty="0" smtClean="0"/>
              <a:t> 文件和文件夹操作命令</a:t>
            </a:r>
          </a:p>
          <a:p>
            <a:pPr marL="0" indent="0">
              <a:buNone/>
            </a:pPr>
            <a:r>
              <a:rPr lang="zh-CN" altLang="en-US" sz="2400" b="1" dirty="0" smtClean="0"/>
              <a:t>     </a:t>
            </a:r>
            <a:r>
              <a:rPr lang="zh-CN" altLang="zh-CN" sz="2400" b="1" dirty="0" smtClean="0"/>
              <a:t>常用</a:t>
            </a:r>
            <a:r>
              <a:rPr lang="zh-CN" altLang="zh-CN" sz="2400" b="1" dirty="0"/>
              <a:t>的文件和文件夹操作命令有</a:t>
            </a:r>
            <a:r>
              <a:rPr lang="zh-CN" altLang="zh-CN" sz="2400" dirty="0"/>
              <a:t>：</a:t>
            </a:r>
            <a:r>
              <a:rPr lang="en-US" altLang="zh-CN" sz="2400" dirty="0" err="1"/>
              <a:t>pwd</a:t>
            </a:r>
            <a:r>
              <a:rPr lang="en-US" altLang="zh-CN" sz="2400" dirty="0"/>
              <a:t>, </a:t>
            </a:r>
            <a:r>
              <a:rPr lang="en-US" altLang="zh-CN" sz="2400" dirty="0" err="1"/>
              <a:t>ls</a:t>
            </a:r>
            <a:r>
              <a:rPr lang="en-US" altLang="zh-CN" sz="2400" dirty="0"/>
              <a:t>, </a:t>
            </a:r>
            <a:r>
              <a:rPr lang="en-US" altLang="zh-CN" sz="2400" dirty="0" err="1"/>
              <a:t>mkdir</a:t>
            </a:r>
            <a:r>
              <a:rPr lang="en-US" altLang="zh-CN" sz="2400" dirty="0"/>
              <a:t>, cd, touch, </a:t>
            </a:r>
            <a:r>
              <a:rPr lang="en-US" altLang="zh-CN" sz="2400" dirty="0" err="1"/>
              <a:t>cp</a:t>
            </a:r>
            <a:r>
              <a:rPr lang="en-US" altLang="zh-CN" sz="2400" dirty="0"/>
              <a:t>, </a:t>
            </a:r>
            <a:r>
              <a:rPr lang="en-US" altLang="zh-CN" sz="2400" dirty="0" err="1"/>
              <a:t>rm</a:t>
            </a:r>
            <a:r>
              <a:rPr lang="en-US" altLang="zh-CN" sz="2400" dirty="0"/>
              <a:t>, find, mv</a:t>
            </a:r>
            <a:endParaRPr lang="zh-CN" altLang="zh-CN" sz="2400" dirty="0"/>
          </a:p>
          <a:p>
            <a:pPr lvl="1"/>
            <a:r>
              <a:rPr lang="en-US" altLang="zh-CN" sz="2000" b="1" dirty="0" err="1" smtClean="0"/>
              <a:t>pwd</a:t>
            </a:r>
            <a:r>
              <a:rPr lang="zh-CN" altLang="en-US" sz="2000" dirty="0" smtClean="0"/>
              <a:t>：</a:t>
            </a:r>
            <a:r>
              <a:rPr lang="zh-CN" altLang="zh-CN" sz="2000" dirty="0"/>
              <a:t>查看当前目录 </a:t>
            </a:r>
            <a:endParaRPr lang="zh-CN" altLang="en-US" sz="2000" dirty="0" smtClean="0"/>
          </a:p>
          <a:p>
            <a:pPr lvl="1"/>
            <a:r>
              <a:rPr lang="en-US" altLang="zh-CN" sz="2000" b="1" dirty="0" err="1" smtClean="0"/>
              <a:t>ls</a:t>
            </a:r>
            <a:r>
              <a:rPr lang="zh-CN" altLang="en-US" sz="2000" dirty="0"/>
              <a:t>：</a:t>
            </a:r>
            <a:r>
              <a:rPr lang="zh-CN" altLang="zh-CN" sz="2000" dirty="0" smtClean="0"/>
              <a:t>列出当前目录下的所有文件（不包括隐藏文件）</a:t>
            </a:r>
          </a:p>
          <a:p>
            <a:pPr lvl="2"/>
            <a:r>
              <a:rPr lang="en-US" altLang="zh-CN" b="1" dirty="0" err="1"/>
              <a:t>ls</a:t>
            </a:r>
            <a:r>
              <a:rPr lang="en-US" altLang="zh-CN" b="1" dirty="0"/>
              <a:t> -l </a:t>
            </a:r>
            <a:r>
              <a:rPr lang="zh-CN" altLang="en-US" b="1" dirty="0" smtClean="0"/>
              <a:t>：</a:t>
            </a:r>
            <a:r>
              <a:rPr lang="zh-CN" altLang="zh-CN" dirty="0" smtClean="0"/>
              <a:t>列出</a:t>
            </a:r>
            <a:r>
              <a:rPr lang="zh-CN" altLang="zh-CN" dirty="0"/>
              <a:t>当前目录下的所有文件（不含隐藏文件）并显示查看</a:t>
            </a:r>
            <a:r>
              <a:rPr lang="zh-CN" altLang="zh-CN" dirty="0" smtClean="0"/>
              <a:t>权限</a:t>
            </a:r>
            <a:endParaRPr lang="zh-CN" altLang="zh-CN" dirty="0"/>
          </a:p>
          <a:p>
            <a:pPr lvl="2"/>
            <a:r>
              <a:rPr lang="en-US" altLang="zh-CN" b="1" dirty="0" err="1"/>
              <a:t>ls</a:t>
            </a:r>
            <a:r>
              <a:rPr lang="en-US" altLang="zh-CN" b="1" dirty="0"/>
              <a:t> -a</a:t>
            </a:r>
            <a:r>
              <a:rPr lang="en-US" altLang="zh-CN" dirty="0"/>
              <a:t> </a:t>
            </a:r>
            <a:r>
              <a:rPr lang="zh-CN" altLang="en-US" dirty="0" smtClean="0"/>
              <a:t>：列出</a:t>
            </a:r>
            <a:r>
              <a:rPr lang="zh-CN" altLang="en-US" dirty="0"/>
              <a:t>当前目录下的所有文件，包括隐藏文件（简化为</a:t>
            </a:r>
            <a:r>
              <a:rPr lang="en-US" altLang="zh-CN" dirty="0"/>
              <a:t>la</a:t>
            </a:r>
            <a:r>
              <a:rPr lang="zh-CN" altLang="en-US" dirty="0" smtClean="0"/>
              <a:t>）</a:t>
            </a:r>
            <a:endParaRPr lang="zh-CN" altLang="en-US" dirty="0"/>
          </a:p>
          <a:p>
            <a:pPr lvl="2"/>
            <a:r>
              <a:rPr lang="en-US" altLang="zh-CN" b="1" dirty="0" err="1"/>
              <a:t>ll</a:t>
            </a:r>
            <a:r>
              <a:rPr lang="en-US" altLang="zh-CN" b="1" dirty="0"/>
              <a:t> </a:t>
            </a:r>
            <a:r>
              <a:rPr lang="zh-CN" altLang="en-US" b="1" dirty="0" smtClean="0"/>
              <a:t>：</a:t>
            </a:r>
            <a:r>
              <a:rPr lang="zh-CN" altLang="en-US" dirty="0" smtClean="0"/>
              <a:t>列出</a:t>
            </a:r>
            <a:r>
              <a:rPr lang="zh-CN" altLang="en-US" dirty="0"/>
              <a:t>当前目录下的所有文件，含隐藏文件并显示查看权限，</a:t>
            </a:r>
            <a:r>
              <a:rPr lang="en-US" altLang="zh-CN" dirty="0"/>
              <a:t>Linux</a:t>
            </a:r>
            <a:r>
              <a:rPr lang="zh-CN" altLang="en-US" dirty="0"/>
              <a:t>系统下的隐藏文件泛指以点号开头的</a:t>
            </a:r>
            <a:r>
              <a:rPr lang="zh-CN" altLang="en-US" dirty="0" smtClean="0"/>
              <a:t>文件</a:t>
            </a:r>
            <a:endParaRPr lang="zh-CN" altLang="en-US" dirty="0"/>
          </a:p>
          <a:p>
            <a:pPr lvl="1">
              <a:buClr>
                <a:srgbClr val="999933"/>
              </a:buClr>
            </a:pPr>
            <a:r>
              <a:rPr lang="en-US" altLang="zh-CN" sz="2000" b="1" dirty="0" err="1" smtClean="0"/>
              <a:t>mkdir</a:t>
            </a:r>
            <a:r>
              <a:rPr lang="en-US" altLang="zh-CN" sz="2000" dirty="0" smtClean="0"/>
              <a:t> </a:t>
            </a:r>
            <a:r>
              <a:rPr lang="en-US" altLang="zh-CN" sz="2000" dirty="0"/>
              <a:t>&lt;</a:t>
            </a:r>
            <a:r>
              <a:rPr lang="en-US" altLang="zh-CN" sz="2000" dirty="0" err="1"/>
              <a:t>dir</a:t>
            </a:r>
            <a:r>
              <a:rPr lang="en-US" altLang="zh-CN" sz="2000" dirty="0"/>
              <a:t> name&gt; </a:t>
            </a:r>
            <a:r>
              <a:rPr lang="zh-CN" altLang="en-US" sz="2000" dirty="0" smtClean="0"/>
              <a:t>：</a:t>
            </a:r>
            <a:r>
              <a:rPr lang="zh-CN" altLang="zh-CN" sz="2000" dirty="0" smtClean="0"/>
              <a:t>创建</a:t>
            </a:r>
            <a:r>
              <a:rPr lang="zh-CN" altLang="zh-CN" sz="2000" dirty="0"/>
              <a:t>一个目录（文件夹</a:t>
            </a:r>
            <a:r>
              <a:rPr lang="zh-CN" altLang="zh-CN" sz="2000" dirty="0" smtClean="0"/>
              <a:t>）</a:t>
            </a:r>
            <a:endParaRPr lang="zh-CN" altLang="en-US" sz="2000" dirty="0" smtClean="0"/>
          </a:p>
          <a:p>
            <a:pPr lvl="1">
              <a:buClr>
                <a:srgbClr val="999933"/>
              </a:buClr>
            </a:pPr>
            <a:r>
              <a:rPr lang="en-US" altLang="zh-CN" sz="2000" b="1" dirty="0"/>
              <a:t>cd</a:t>
            </a:r>
            <a:r>
              <a:rPr lang="en-US" altLang="zh-CN" sz="2000" dirty="0"/>
              <a:t> &lt;</a:t>
            </a:r>
            <a:r>
              <a:rPr lang="en-US" altLang="zh-CN" sz="2000" dirty="0" err="1"/>
              <a:t>dir</a:t>
            </a:r>
            <a:r>
              <a:rPr lang="en-US" altLang="zh-CN" sz="2000" dirty="0"/>
              <a:t>&gt; </a:t>
            </a:r>
            <a:r>
              <a:rPr lang="zh-CN" altLang="en-US" sz="2000" dirty="0" smtClean="0"/>
              <a:t>：</a:t>
            </a:r>
            <a:r>
              <a:rPr lang="zh-CN" altLang="zh-CN" sz="2000" dirty="0" smtClean="0"/>
              <a:t>进入</a:t>
            </a:r>
            <a:r>
              <a:rPr lang="zh-CN" altLang="zh-CN" sz="2000" dirty="0"/>
              <a:t>某个目录，跟</a:t>
            </a:r>
            <a:r>
              <a:rPr lang="en-US" altLang="zh-CN" sz="2000" dirty="0"/>
              <a:t>windows</a:t>
            </a:r>
            <a:r>
              <a:rPr lang="zh-CN" altLang="zh-CN" sz="2000" dirty="0"/>
              <a:t>下</a:t>
            </a:r>
            <a:r>
              <a:rPr lang="zh-CN" altLang="zh-CN" sz="2000" dirty="0" smtClean="0"/>
              <a:t>相同</a:t>
            </a:r>
            <a:endParaRPr lang="zh-CN" altLang="en-US" sz="2000" dirty="0" smtClean="0"/>
          </a:p>
          <a:p>
            <a:pPr lvl="1">
              <a:buClr>
                <a:srgbClr val="999933"/>
              </a:buClr>
            </a:pPr>
            <a:r>
              <a:rPr lang="en-US" altLang="zh-CN" sz="2000" b="1" dirty="0"/>
              <a:t>touch</a:t>
            </a:r>
            <a:r>
              <a:rPr lang="en-US" altLang="zh-CN" sz="2000" dirty="0"/>
              <a:t> &lt;file name&gt; </a:t>
            </a:r>
            <a:r>
              <a:rPr lang="zh-CN" altLang="en-US" sz="2000" dirty="0"/>
              <a:t>：</a:t>
            </a:r>
            <a:r>
              <a:rPr lang="zh-CN" altLang="zh-CN" sz="2000" dirty="0"/>
              <a:t>创建一个文件 </a:t>
            </a:r>
            <a:endParaRPr lang="zh-CN" altLang="en-US" sz="2000" dirty="0"/>
          </a:p>
          <a:p>
            <a:pPr lvl="1">
              <a:buClr>
                <a:srgbClr val="999933"/>
              </a:buClr>
            </a:pPr>
            <a:endParaRPr lang="zh-CN" altLang="en-US" sz="2000" dirty="0" smtClean="0"/>
          </a:p>
          <a:p>
            <a:pPr lvl="1">
              <a:buClr>
                <a:srgbClr val="999933"/>
              </a:buClr>
            </a:pPr>
            <a:endParaRPr lang="zh-CN" altLang="zh-CN" sz="2000" dirty="0" smtClean="0">
              <a:solidFill>
                <a:srgbClr val="292929"/>
              </a:solidFill>
            </a:endParaRPr>
          </a:p>
          <a:p>
            <a:pPr lvl="2"/>
            <a:endParaRPr lang="zh-CN" altLang="en-US" sz="1600" dirty="0"/>
          </a:p>
        </p:txBody>
      </p:sp>
    </p:spTree>
    <p:extLst>
      <p:ext uri="{BB962C8B-B14F-4D97-AF65-F5344CB8AC3E}">
        <p14:creationId xmlns:p14="http://schemas.microsoft.com/office/powerpoint/2010/main" val="2142796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8" name="内容占位符 2"/>
          <p:cNvSpPr>
            <a:spLocks noGrp="1"/>
          </p:cNvSpPr>
          <p:nvPr>
            <p:ph idx="1"/>
          </p:nvPr>
        </p:nvSpPr>
        <p:spPr>
          <a:xfrm>
            <a:off x="0" y="1484784"/>
            <a:ext cx="8660680" cy="4536504"/>
          </a:xfrm>
        </p:spPr>
        <p:txBody>
          <a:bodyPr/>
          <a:lstStyle/>
          <a:p>
            <a:pPr lvl="1"/>
            <a:r>
              <a:rPr lang="en-US" altLang="zh-CN" sz="2000" b="1" dirty="0" err="1"/>
              <a:t>cp</a:t>
            </a:r>
            <a:r>
              <a:rPr lang="en-US" altLang="zh-CN" sz="2000" dirty="0"/>
              <a:t> &lt;</a:t>
            </a:r>
            <a:r>
              <a:rPr lang="en-US" altLang="zh-CN" sz="2000" dirty="0" err="1"/>
              <a:t>filenameA</a:t>
            </a:r>
            <a:r>
              <a:rPr lang="en-US" altLang="zh-CN" sz="2000" dirty="0"/>
              <a:t>&gt; &lt;</a:t>
            </a:r>
            <a:r>
              <a:rPr lang="en-US" altLang="zh-CN" sz="2000" dirty="0" err="1"/>
              <a:t>filenameB</a:t>
            </a:r>
            <a:r>
              <a:rPr lang="en-US" altLang="zh-CN" sz="2000" dirty="0"/>
              <a:t>&gt; </a:t>
            </a:r>
            <a:r>
              <a:rPr lang="zh-CN" altLang="en-US" sz="2000" dirty="0"/>
              <a:t>：</a:t>
            </a:r>
            <a:r>
              <a:rPr lang="zh-CN" altLang="zh-CN" sz="2000" dirty="0"/>
              <a:t>将文件</a:t>
            </a:r>
            <a:r>
              <a:rPr lang="en-US" altLang="zh-CN" sz="2000" dirty="0"/>
              <a:t>A</a:t>
            </a:r>
            <a:r>
              <a:rPr lang="zh-CN" altLang="zh-CN" sz="2000" dirty="0"/>
              <a:t>复制为文件</a:t>
            </a:r>
            <a:r>
              <a:rPr lang="en-US" altLang="zh-CN" sz="2000" dirty="0"/>
              <a:t>B</a:t>
            </a:r>
            <a:r>
              <a:rPr lang="zh-CN" altLang="zh-CN" sz="2000" dirty="0"/>
              <a:t> </a:t>
            </a:r>
            <a:endParaRPr lang="zh-CN" altLang="en-US" sz="2000" b="1" dirty="0" smtClean="0"/>
          </a:p>
          <a:p>
            <a:pPr lvl="1"/>
            <a:r>
              <a:rPr lang="en-US" altLang="zh-CN" sz="2000" b="1" dirty="0" err="1" smtClean="0"/>
              <a:t>rm</a:t>
            </a:r>
            <a:r>
              <a:rPr lang="en-US" altLang="zh-CN" sz="2000" dirty="0" smtClean="0"/>
              <a:t> </a:t>
            </a:r>
            <a:r>
              <a:rPr lang="en-US" altLang="zh-CN" sz="2000" dirty="0"/>
              <a:t>&lt;filename&gt; </a:t>
            </a:r>
            <a:r>
              <a:rPr lang="zh-CN" altLang="en-US" sz="2000" dirty="0" smtClean="0"/>
              <a:t>：</a:t>
            </a:r>
            <a:r>
              <a:rPr lang="zh-CN" altLang="zh-CN" sz="2000" dirty="0" smtClean="0"/>
              <a:t>移除</a:t>
            </a:r>
            <a:r>
              <a:rPr lang="zh-CN" altLang="zh-CN" sz="2000" dirty="0"/>
              <a:t>文件 </a:t>
            </a:r>
            <a:endParaRPr lang="zh-CN" altLang="en-US" sz="2000" dirty="0" smtClean="0"/>
          </a:p>
          <a:p>
            <a:pPr lvl="2"/>
            <a:r>
              <a:rPr lang="en-US" altLang="zh-CN" b="1" dirty="0" err="1" smtClean="0"/>
              <a:t>rm</a:t>
            </a:r>
            <a:r>
              <a:rPr lang="en-US" altLang="zh-CN" b="1" dirty="0" smtClean="0"/>
              <a:t> </a:t>
            </a:r>
            <a:r>
              <a:rPr lang="en-US" altLang="zh-CN" b="1" dirty="0"/>
              <a:t>-r </a:t>
            </a:r>
            <a:r>
              <a:rPr lang="en-US" altLang="zh-CN" dirty="0"/>
              <a:t>&lt;</a:t>
            </a:r>
            <a:r>
              <a:rPr lang="en-US" altLang="zh-CN" dirty="0" err="1"/>
              <a:t>dir</a:t>
            </a:r>
            <a:r>
              <a:rPr lang="en-US" altLang="zh-CN" dirty="0"/>
              <a:t> name&gt; </a:t>
            </a:r>
            <a:r>
              <a:rPr lang="zh-CN" altLang="en-US" dirty="0"/>
              <a:t>：</a:t>
            </a:r>
            <a:r>
              <a:rPr lang="zh-CN" altLang="zh-CN" dirty="0" smtClean="0"/>
              <a:t>移除</a:t>
            </a:r>
            <a:r>
              <a:rPr lang="zh-CN" altLang="zh-CN" dirty="0"/>
              <a:t>目录并递归删除目录内</a:t>
            </a:r>
            <a:r>
              <a:rPr lang="zh-CN" altLang="zh-CN" dirty="0" smtClean="0"/>
              <a:t>文件</a:t>
            </a:r>
            <a:r>
              <a:rPr lang="en-US" altLang="zh-CN" dirty="0"/>
              <a:t>(</a:t>
            </a:r>
            <a:r>
              <a:rPr lang="zh-CN" altLang="zh-CN" dirty="0" smtClean="0"/>
              <a:t>如果</a:t>
            </a:r>
            <a:r>
              <a:rPr lang="zh-CN" altLang="zh-CN" dirty="0"/>
              <a:t>有写保护文件，删除</a:t>
            </a:r>
            <a:r>
              <a:rPr lang="zh-CN" altLang="zh-CN" dirty="0" smtClean="0"/>
              <a:t>失败</a:t>
            </a:r>
            <a:r>
              <a:rPr lang="en-US" altLang="zh-CN" dirty="0" smtClean="0"/>
              <a:t>)</a:t>
            </a:r>
            <a:r>
              <a:rPr lang="zh-CN" altLang="zh-CN" dirty="0" smtClean="0"/>
              <a:t> </a:t>
            </a:r>
            <a:endParaRPr lang="zh-CN" altLang="en-US" dirty="0" smtClean="0"/>
          </a:p>
          <a:p>
            <a:pPr lvl="2"/>
            <a:r>
              <a:rPr lang="en-US" altLang="zh-CN" b="1" dirty="0" err="1"/>
              <a:t>rm</a:t>
            </a:r>
            <a:r>
              <a:rPr lang="en-US" altLang="zh-CN" b="1" dirty="0"/>
              <a:t> -</a:t>
            </a:r>
            <a:r>
              <a:rPr lang="en-US" altLang="zh-CN" b="1" dirty="0" err="1"/>
              <a:t>rf</a:t>
            </a:r>
            <a:r>
              <a:rPr lang="en-US" altLang="zh-CN" b="1" dirty="0"/>
              <a:t> </a:t>
            </a:r>
            <a:r>
              <a:rPr lang="en-US" altLang="zh-CN" dirty="0"/>
              <a:t>&lt;</a:t>
            </a:r>
            <a:r>
              <a:rPr lang="en-US" altLang="zh-CN" dirty="0" err="1"/>
              <a:t>dir</a:t>
            </a:r>
            <a:r>
              <a:rPr lang="en-US" altLang="zh-CN" dirty="0"/>
              <a:t>/file name&gt; </a:t>
            </a:r>
            <a:r>
              <a:rPr lang="zh-CN" altLang="en-US" dirty="0"/>
              <a:t>：</a:t>
            </a:r>
            <a:r>
              <a:rPr lang="zh-CN" altLang="zh-CN" dirty="0" smtClean="0"/>
              <a:t>移除</a:t>
            </a:r>
            <a:r>
              <a:rPr lang="zh-CN" altLang="zh-CN" dirty="0"/>
              <a:t>写保护文件，并递归删除</a:t>
            </a:r>
            <a:r>
              <a:rPr lang="zh-CN" altLang="zh-CN" dirty="0" smtClean="0"/>
              <a:t>目录</a:t>
            </a:r>
            <a:r>
              <a:rPr lang="en-US" altLang="zh-CN" dirty="0" smtClean="0"/>
              <a:t>(</a:t>
            </a:r>
            <a:r>
              <a:rPr lang="zh-CN" altLang="zh-CN" dirty="0" smtClean="0"/>
              <a:t>包括</a:t>
            </a:r>
            <a:r>
              <a:rPr lang="zh-CN" altLang="zh-CN" dirty="0"/>
              <a:t>写保护</a:t>
            </a:r>
            <a:r>
              <a:rPr lang="zh-CN" altLang="zh-CN" dirty="0" smtClean="0"/>
              <a:t>文件</a:t>
            </a:r>
            <a:r>
              <a:rPr lang="en-US" altLang="zh-CN" dirty="0" smtClean="0"/>
              <a:t>)</a:t>
            </a:r>
            <a:r>
              <a:rPr lang="zh-CN" altLang="zh-CN" dirty="0" smtClean="0"/>
              <a:t> </a:t>
            </a:r>
            <a:endParaRPr lang="en-US" altLang="zh-CN" dirty="0"/>
          </a:p>
          <a:p>
            <a:pPr lvl="2"/>
            <a:r>
              <a:rPr lang="en-US" altLang="zh-CN" b="1" dirty="0" err="1" smtClean="0"/>
              <a:t>rmdir</a:t>
            </a:r>
            <a:r>
              <a:rPr lang="en-US" altLang="zh-CN" dirty="0" smtClean="0"/>
              <a:t> </a:t>
            </a:r>
            <a:r>
              <a:rPr lang="en-US" altLang="zh-CN" dirty="0"/>
              <a:t>&lt;</a:t>
            </a:r>
            <a:r>
              <a:rPr lang="en-US" altLang="zh-CN" dirty="0" err="1"/>
              <a:t>dir</a:t>
            </a:r>
            <a:r>
              <a:rPr lang="en-US" altLang="zh-CN" dirty="0"/>
              <a:t> name&gt;</a:t>
            </a:r>
            <a:r>
              <a:rPr lang="zh-CN" altLang="zh-CN" dirty="0"/>
              <a:t> </a:t>
            </a:r>
            <a:r>
              <a:rPr lang="zh-CN" altLang="en-US" dirty="0" smtClean="0"/>
              <a:t>：</a:t>
            </a:r>
            <a:r>
              <a:rPr lang="zh-CN" altLang="zh-CN" dirty="0"/>
              <a:t>移除空白文件夹 </a:t>
            </a:r>
            <a:endParaRPr lang="zh-CN" altLang="zh-CN" dirty="0" smtClean="0">
              <a:solidFill>
                <a:srgbClr val="292929"/>
              </a:solidFill>
            </a:endParaRPr>
          </a:p>
          <a:p>
            <a:pPr lvl="1"/>
            <a:r>
              <a:rPr lang="en-US" altLang="zh-CN" sz="2000" b="1" dirty="0" smtClean="0"/>
              <a:t>find</a:t>
            </a:r>
            <a:r>
              <a:rPr lang="en-US" altLang="zh-CN" sz="2000" dirty="0" smtClean="0"/>
              <a:t> </a:t>
            </a:r>
            <a:r>
              <a:rPr lang="en-US" altLang="zh-CN" sz="2000" dirty="0"/>
              <a:t>[path] [options] [expression]</a:t>
            </a:r>
            <a:r>
              <a:rPr lang="zh-CN" altLang="zh-CN" sz="2000" dirty="0"/>
              <a:t> </a:t>
            </a:r>
            <a:r>
              <a:rPr lang="zh-CN" altLang="en-US" sz="2000" dirty="0" smtClean="0"/>
              <a:t>：</a:t>
            </a:r>
            <a:r>
              <a:rPr lang="zh-CN" altLang="zh-CN" sz="2000" dirty="0"/>
              <a:t>查找文件 </a:t>
            </a:r>
            <a:endParaRPr lang="zh-CN" altLang="en-US" sz="2000" dirty="0" smtClean="0"/>
          </a:p>
          <a:p>
            <a:pPr lvl="1"/>
            <a:r>
              <a:rPr lang="en-US" altLang="zh-CN" sz="2000" b="1" dirty="0" smtClean="0"/>
              <a:t>mv</a:t>
            </a:r>
            <a:r>
              <a:rPr lang="en-US" altLang="zh-CN" sz="2000" dirty="0"/>
              <a:t>[options]</a:t>
            </a:r>
            <a:r>
              <a:rPr lang="zh-CN" altLang="zh-CN" sz="2000" dirty="0"/>
              <a:t> </a:t>
            </a:r>
            <a:r>
              <a:rPr lang="zh-CN" altLang="en-US" sz="2000" b="1" dirty="0" smtClean="0"/>
              <a:t>：</a:t>
            </a:r>
            <a:r>
              <a:rPr lang="zh-CN" altLang="zh-CN" sz="2000" dirty="0" smtClean="0"/>
              <a:t>为</a:t>
            </a:r>
            <a:r>
              <a:rPr lang="zh-CN" altLang="zh-CN" sz="2000" dirty="0"/>
              <a:t>文件或目录改名 </a:t>
            </a:r>
            <a:r>
              <a:rPr lang="zh-CN" altLang="en-US" sz="2000" dirty="0" smtClean="0"/>
              <a:t>，</a:t>
            </a:r>
            <a:r>
              <a:rPr lang="zh-CN" altLang="zh-CN" sz="2000" dirty="0"/>
              <a:t>或者将文件由一个目录移入另一个</a:t>
            </a:r>
            <a:r>
              <a:rPr lang="zh-CN" altLang="zh-CN" sz="2000" dirty="0" smtClean="0"/>
              <a:t>目录</a:t>
            </a:r>
            <a:endParaRPr lang="zh-CN" altLang="en-US" sz="2000" dirty="0"/>
          </a:p>
          <a:p>
            <a:pPr lvl="2"/>
            <a:r>
              <a:rPr lang="en-US" altLang="zh-CN" dirty="0" smtClean="0"/>
              <a:t>-</a:t>
            </a:r>
            <a:r>
              <a:rPr lang="en-US" altLang="zh-CN" dirty="0" err="1" smtClean="0"/>
              <a:t>i</a:t>
            </a:r>
            <a:r>
              <a:rPr lang="zh-CN" altLang="en-US" dirty="0" smtClean="0"/>
              <a:t>：交互方式操作</a:t>
            </a:r>
          </a:p>
          <a:p>
            <a:pPr lvl="2"/>
            <a:r>
              <a:rPr lang="en-US" altLang="zh-CN" dirty="0" smtClean="0"/>
              <a:t>-f</a:t>
            </a:r>
            <a:r>
              <a:rPr lang="zh-CN" altLang="en-US" dirty="0" smtClean="0"/>
              <a:t>：禁止交互操作</a:t>
            </a:r>
          </a:p>
          <a:p>
            <a:pPr lvl="1"/>
            <a:endParaRPr lang="zh-CN" altLang="en-US" sz="2000" dirty="0"/>
          </a:p>
        </p:txBody>
      </p:sp>
    </p:spTree>
    <p:extLst>
      <p:ext uri="{BB962C8B-B14F-4D97-AF65-F5344CB8AC3E}">
        <p14:creationId xmlns:p14="http://schemas.microsoft.com/office/powerpoint/2010/main" val="479753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8" name="内容占位符 2"/>
          <p:cNvSpPr>
            <a:spLocks noGrp="1"/>
          </p:cNvSpPr>
          <p:nvPr>
            <p:ph idx="1"/>
          </p:nvPr>
        </p:nvSpPr>
        <p:spPr>
          <a:xfrm>
            <a:off x="15776" y="1340768"/>
            <a:ext cx="9128224" cy="4824536"/>
          </a:xfrm>
        </p:spPr>
        <p:txBody>
          <a:bodyPr/>
          <a:lstStyle/>
          <a:p>
            <a:r>
              <a:rPr lang="en-US" altLang="zh-CN" sz="2400" b="1" dirty="0"/>
              <a:t>3</a:t>
            </a:r>
            <a:r>
              <a:rPr lang="en-US" altLang="zh-CN" sz="2400" b="1" dirty="0" smtClean="0"/>
              <a:t>.</a:t>
            </a:r>
            <a:r>
              <a:rPr lang="zh-CN" altLang="en-US" sz="2400" b="1" dirty="0" smtClean="0"/>
              <a:t> 显示文件内容命令</a:t>
            </a:r>
          </a:p>
          <a:p>
            <a:pPr marL="0" indent="0">
              <a:buNone/>
            </a:pPr>
            <a:r>
              <a:rPr lang="zh-CN" altLang="en-US" sz="2400" dirty="0" smtClean="0"/>
              <a:t>     </a:t>
            </a:r>
            <a:r>
              <a:rPr lang="zh-CN" altLang="zh-CN" sz="2400" dirty="0" smtClean="0"/>
              <a:t>常用</a:t>
            </a:r>
            <a:r>
              <a:rPr lang="zh-CN" altLang="zh-CN" sz="2400" dirty="0"/>
              <a:t>显示文件内容的命令有：</a:t>
            </a:r>
            <a:r>
              <a:rPr lang="en-US" altLang="zh-CN" sz="2400" dirty="0"/>
              <a:t>cat</a:t>
            </a:r>
            <a:r>
              <a:rPr lang="zh-CN" altLang="zh-CN" sz="2400" dirty="0"/>
              <a:t>、</a:t>
            </a:r>
            <a:r>
              <a:rPr lang="en-US" altLang="zh-CN" sz="2400" dirty="0"/>
              <a:t>head</a:t>
            </a:r>
            <a:r>
              <a:rPr lang="zh-CN" altLang="zh-CN" sz="2400" dirty="0"/>
              <a:t>、</a:t>
            </a:r>
            <a:r>
              <a:rPr lang="en-US" altLang="zh-CN" sz="2400" dirty="0"/>
              <a:t>tail</a:t>
            </a:r>
            <a:r>
              <a:rPr lang="zh-CN" altLang="zh-CN" sz="2400" dirty="0"/>
              <a:t>、</a:t>
            </a:r>
            <a:r>
              <a:rPr lang="en-US" altLang="zh-CN" sz="2400" dirty="0"/>
              <a:t>more</a:t>
            </a:r>
            <a:r>
              <a:rPr lang="zh-CN" altLang="zh-CN" sz="2400" dirty="0"/>
              <a:t>、</a:t>
            </a:r>
            <a:r>
              <a:rPr lang="en-US" altLang="zh-CN" sz="2400" dirty="0" err="1" smtClean="0"/>
              <a:t>grep</a:t>
            </a:r>
            <a:endParaRPr lang="zh-CN" altLang="zh-CN" sz="2400" dirty="0"/>
          </a:p>
          <a:p>
            <a:pPr lvl="1"/>
            <a:r>
              <a:rPr lang="en-US" altLang="zh-CN" sz="2000" b="1" dirty="0" smtClean="0"/>
              <a:t>cat</a:t>
            </a:r>
            <a:r>
              <a:rPr lang="en-US" altLang="zh-CN" sz="2000" dirty="0" smtClean="0"/>
              <a:t> </a:t>
            </a:r>
            <a:r>
              <a:rPr lang="en-US" altLang="zh-CN" sz="2000" dirty="0"/>
              <a:t>&lt;file name&gt; </a:t>
            </a:r>
            <a:r>
              <a:rPr lang="zh-CN" altLang="en-US" sz="2000" dirty="0" smtClean="0"/>
              <a:t>：</a:t>
            </a:r>
            <a:r>
              <a:rPr lang="zh-CN" altLang="zh-CN" sz="2000" dirty="0" smtClean="0"/>
              <a:t>在</a:t>
            </a:r>
            <a:r>
              <a:rPr lang="zh-CN" altLang="zh-CN" sz="2000" dirty="0"/>
              <a:t>命令行里显示文件内容</a:t>
            </a:r>
          </a:p>
          <a:p>
            <a:pPr lvl="1"/>
            <a:r>
              <a:rPr lang="en-US" altLang="zh-CN" sz="2000" b="1" dirty="0"/>
              <a:t>head</a:t>
            </a:r>
            <a:r>
              <a:rPr lang="en-US" altLang="zh-CN" sz="2000" dirty="0"/>
              <a:t> &lt;file name&gt; </a:t>
            </a:r>
            <a:r>
              <a:rPr lang="zh-CN" altLang="en-US" sz="2000" dirty="0" smtClean="0"/>
              <a:t>：</a:t>
            </a:r>
            <a:r>
              <a:rPr lang="zh-CN" altLang="zh-CN" sz="2000" dirty="0" smtClean="0"/>
              <a:t>在</a:t>
            </a:r>
            <a:r>
              <a:rPr lang="zh-CN" altLang="zh-CN" sz="2000" dirty="0"/>
              <a:t>命令行里显示文件的前</a:t>
            </a:r>
            <a:r>
              <a:rPr lang="en-US" altLang="zh-CN" sz="2000" dirty="0"/>
              <a:t>10</a:t>
            </a:r>
            <a:r>
              <a:rPr lang="zh-CN" altLang="zh-CN" sz="2000" dirty="0"/>
              <a:t>行</a:t>
            </a:r>
          </a:p>
          <a:p>
            <a:pPr lvl="1"/>
            <a:r>
              <a:rPr lang="en-US" altLang="zh-CN" sz="2000" b="1" dirty="0"/>
              <a:t>tail </a:t>
            </a:r>
            <a:r>
              <a:rPr lang="en-US" altLang="zh-CN" sz="2000" dirty="0"/>
              <a:t>&lt;file name&gt; </a:t>
            </a:r>
            <a:r>
              <a:rPr lang="zh-CN" altLang="en-US" sz="2000" dirty="0" smtClean="0"/>
              <a:t>：</a:t>
            </a:r>
            <a:r>
              <a:rPr lang="zh-CN" altLang="zh-CN" sz="2000" dirty="0" smtClean="0"/>
              <a:t>在</a:t>
            </a:r>
            <a:r>
              <a:rPr lang="zh-CN" altLang="zh-CN" sz="2000" dirty="0"/>
              <a:t>命令行里显示文件的最后</a:t>
            </a:r>
            <a:r>
              <a:rPr lang="en-US" altLang="zh-CN" sz="2000" dirty="0"/>
              <a:t>10</a:t>
            </a:r>
            <a:r>
              <a:rPr lang="zh-CN" altLang="zh-CN" sz="2000" dirty="0"/>
              <a:t>行 </a:t>
            </a:r>
            <a:endParaRPr lang="zh-CN" altLang="en-US" sz="2000" dirty="0" smtClean="0"/>
          </a:p>
          <a:p>
            <a:pPr lvl="1">
              <a:buClr>
                <a:srgbClr val="999933"/>
              </a:buClr>
            </a:pPr>
            <a:r>
              <a:rPr lang="en-US" altLang="zh-CN" sz="2000" b="1" dirty="0"/>
              <a:t>more</a:t>
            </a:r>
            <a:r>
              <a:rPr lang="en-US" altLang="zh-CN" sz="2000" dirty="0"/>
              <a:t> &lt;file name&gt; </a:t>
            </a:r>
            <a:r>
              <a:rPr lang="zh-CN" altLang="en-US" sz="2000" dirty="0" smtClean="0"/>
              <a:t>：在</a:t>
            </a:r>
            <a:r>
              <a:rPr lang="zh-CN" altLang="en-US" sz="2000" dirty="0"/>
              <a:t>命令行里按页显示文件内容（使用</a:t>
            </a:r>
            <a:r>
              <a:rPr lang="en-US" altLang="zh-CN" sz="2000" dirty="0"/>
              <a:t>b</a:t>
            </a:r>
            <a:r>
              <a:rPr lang="zh-CN" altLang="en-US" sz="2000" dirty="0"/>
              <a:t>和空格键上下翻页， 按</a:t>
            </a:r>
            <a:r>
              <a:rPr lang="en-US" altLang="zh-CN" sz="2000" dirty="0"/>
              <a:t>q</a:t>
            </a:r>
            <a:r>
              <a:rPr lang="zh-CN" altLang="en-US" sz="2000" dirty="0"/>
              <a:t>退出</a:t>
            </a:r>
            <a:r>
              <a:rPr lang="zh-CN" altLang="en-US" sz="2000" dirty="0" smtClean="0"/>
              <a:t>）</a:t>
            </a:r>
          </a:p>
          <a:p>
            <a:pPr lvl="2">
              <a:buClr>
                <a:srgbClr val="999933"/>
              </a:buClr>
            </a:pPr>
            <a:r>
              <a:rPr lang="en-US" altLang="zh-CN" b="1" dirty="0" smtClean="0"/>
              <a:t>more</a:t>
            </a:r>
            <a:r>
              <a:rPr lang="en-US" altLang="zh-CN" dirty="0" smtClean="0"/>
              <a:t> </a:t>
            </a:r>
            <a:r>
              <a:rPr lang="en-US" altLang="zh-CN" dirty="0"/>
              <a:t>+&lt;number&gt; &lt;filename&gt; </a:t>
            </a:r>
            <a:r>
              <a:rPr lang="zh-CN" altLang="en-US" dirty="0" smtClean="0"/>
              <a:t>：在</a:t>
            </a:r>
            <a:r>
              <a:rPr lang="zh-CN" altLang="en-US" dirty="0"/>
              <a:t>命令行里按页显示文件第</a:t>
            </a:r>
            <a:r>
              <a:rPr lang="en-US" altLang="zh-CN" dirty="0"/>
              <a:t>&lt;number&gt;</a:t>
            </a:r>
            <a:r>
              <a:rPr lang="zh-CN" altLang="en-US" dirty="0"/>
              <a:t>行之后的内容</a:t>
            </a:r>
          </a:p>
          <a:p>
            <a:pPr lvl="2">
              <a:buClr>
                <a:srgbClr val="999933"/>
              </a:buClr>
            </a:pPr>
            <a:r>
              <a:rPr lang="en-US" altLang="zh-CN" b="1" dirty="0"/>
              <a:t>more</a:t>
            </a:r>
            <a:r>
              <a:rPr lang="en-US" altLang="zh-CN" dirty="0"/>
              <a:t> -&lt;number&gt; &lt;filename&gt; </a:t>
            </a:r>
            <a:r>
              <a:rPr lang="zh-CN" altLang="en-US" dirty="0" smtClean="0"/>
              <a:t>：在</a:t>
            </a:r>
            <a:r>
              <a:rPr lang="zh-CN" altLang="en-US" dirty="0"/>
              <a:t>命令行里按页现实文件内容，其中每一页包含</a:t>
            </a:r>
            <a:r>
              <a:rPr lang="en-US" altLang="zh-CN" dirty="0"/>
              <a:t>&lt;number&gt;</a:t>
            </a:r>
            <a:r>
              <a:rPr lang="zh-CN" altLang="en-US" dirty="0" smtClean="0"/>
              <a:t>行</a:t>
            </a:r>
          </a:p>
          <a:p>
            <a:pPr lvl="1">
              <a:buClr>
                <a:srgbClr val="999933"/>
              </a:buClr>
            </a:pPr>
            <a:r>
              <a:rPr lang="en-US" altLang="zh-CN" sz="2000" b="1" dirty="0" err="1">
                <a:solidFill>
                  <a:srgbClr val="292929"/>
                </a:solidFill>
              </a:rPr>
              <a:t>grep</a:t>
            </a:r>
            <a:r>
              <a:rPr lang="en-US" altLang="zh-CN" sz="2000" dirty="0">
                <a:solidFill>
                  <a:srgbClr val="292929"/>
                </a:solidFill>
              </a:rPr>
              <a:t> ‘&lt;target&gt;’ -</a:t>
            </a:r>
            <a:r>
              <a:rPr lang="en-US" altLang="zh-CN" sz="2000" dirty="0" err="1">
                <a:solidFill>
                  <a:srgbClr val="292929"/>
                </a:solidFill>
              </a:rPr>
              <a:t>rn</a:t>
            </a:r>
            <a:r>
              <a:rPr lang="en-US" altLang="zh-CN" sz="2000" dirty="0">
                <a:solidFill>
                  <a:srgbClr val="292929"/>
                </a:solidFill>
              </a:rPr>
              <a:t> </a:t>
            </a:r>
            <a:r>
              <a:rPr lang="zh-CN" altLang="zh-CN" sz="2000" dirty="0">
                <a:solidFill>
                  <a:srgbClr val="292929"/>
                </a:solidFill>
              </a:rPr>
              <a:t>递归查找</a:t>
            </a:r>
            <a:r>
              <a:rPr lang="en-US" altLang="zh-CN" sz="2000" dirty="0">
                <a:solidFill>
                  <a:srgbClr val="292929"/>
                </a:solidFill>
              </a:rPr>
              <a:t>&lt;target&gt;</a:t>
            </a:r>
            <a:r>
              <a:rPr lang="zh-CN" altLang="zh-CN" sz="2000" dirty="0">
                <a:solidFill>
                  <a:srgbClr val="292929"/>
                </a:solidFill>
              </a:rPr>
              <a:t>出现在文件内的行数 </a:t>
            </a:r>
            <a:endParaRPr lang="zh-CN" altLang="en-US" sz="2000" dirty="0" smtClean="0">
              <a:solidFill>
                <a:srgbClr val="292929"/>
              </a:solidFill>
            </a:endParaRPr>
          </a:p>
          <a:p>
            <a:pPr marL="449262" lvl="1" indent="0">
              <a:buClr>
                <a:srgbClr val="999933"/>
              </a:buClr>
              <a:buNone/>
            </a:pPr>
            <a:r>
              <a:rPr lang="zh-CN" altLang="en-US" sz="2000" dirty="0" smtClean="0"/>
              <a:t>       </a:t>
            </a:r>
            <a:r>
              <a:rPr lang="zh-CN" altLang="zh-CN" sz="2000" dirty="0" smtClean="0"/>
              <a:t>其中</a:t>
            </a:r>
            <a:r>
              <a:rPr lang="en-US" altLang="zh-CN" sz="2000" dirty="0"/>
              <a:t>-r</a:t>
            </a:r>
            <a:r>
              <a:rPr lang="zh-CN" altLang="zh-CN" sz="2000" dirty="0"/>
              <a:t>代表递归查找，</a:t>
            </a:r>
            <a:r>
              <a:rPr lang="en-US" altLang="zh-CN" sz="2000" dirty="0"/>
              <a:t>-n</a:t>
            </a:r>
            <a:r>
              <a:rPr lang="zh-CN" altLang="zh-CN" sz="2000" dirty="0"/>
              <a:t>代表同时显示行数</a:t>
            </a:r>
          </a:p>
          <a:p>
            <a:pPr lvl="1">
              <a:buClr>
                <a:srgbClr val="999933"/>
              </a:buClr>
            </a:pPr>
            <a:endParaRPr lang="zh-CN" altLang="en-US" sz="2000" dirty="0">
              <a:solidFill>
                <a:srgbClr val="292929"/>
              </a:solidFill>
            </a:endParaRPr>
          </a:p>
          <a:p>
            <a:pPr lvl="2">
              <a:buClr>
                <a:srgbClr val="999933"/>
              </a:buClr>
            </a:pPr>
            <a:endParaRPr lang="zh-CN" altLang="en-US" dirty="0"/>
          </a:p>
          <a:p>
            <a:pPr lvl="1">
              <a:buClr>
                <a:srgbClr val="999933"/>
              </a:buClr>
            </a:pPr>
            <a:endParaRPr lang="zh-CN" altLang="en-US" sz="2000" dirty="0" smtClean="0"/>
          </a:p>
          <a:p>
            <a:pPr lvl="1">
              <a:buClr>
                <a:srgbClr val="999933"/>
              </a:buClr>
            </a:pPr>
            <a:endParaRPr lang="zh-CN" altLang="zh-CN" sz="2000" dirty="0" smtClean="0">
              <a:solidFill>
                <a:srgbClr val="292929"/>
              </a:solidFill>
            </a:endParaRPr>
          </a:p>
          <a:p>
            <a:pPr lvl="2"/>
            <a:endParaRPr lang="zh-CN" altLang="en-US" sz="1600" dirty="0"/>
          </a:p>
        </p:txBody>
      </p:sp>
    </p:spTree>
    <p:extLst>
      <p:ext uri="{BB962C8B-B14F-4D97-AF65-F5344CB8AC3E}">
        <p14:creationId xmlns:p14="http://schemas.microsoft.com/office/powerpoint/2010/main" val="1214180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8" name="内容占位符 2"/>
          <p:cNvSpPr>
            <a:spLocks noGrp="1"/>
          </p:cNvSpPr>
          <p:nvPr>
            <p:ph idx="1"/>
          </p:nvPr>
        </p:nvSpPr>
        <p:spPr>
          <a:xfrm>
            <a:off x="0" y="1196752"/>
            <a:ext cx="9128224" cy="4824536"/>
          </a:xfrm>
        </p:spPr>
        <p:txBody>
          <a:bodyPr/>
          <a:lstStyle/>
          <a:p>
            <a:r>
              <a:rPr lang="en-US" altLang="zh-CN" sz="2400" b="1" dirty="0"/>
              <a:t>3</a:t>
            </a:r>
            <a:r>
              <a:rPr lang="en-US" altLang="zh-CN" sz="2400" b="1" dirty="0" smtClean="0"/>
              <a:t>.</a:t>
            </a:r>
            <a:r>
              <a:rPr lang="zh-CN" altLang="en-US" sz="2400" b="1" dirty="0" smtClean="0"/>
              <a:t> </a:t>
            </a:r>
            <a:r>
              <a:rPr lang="zh-CN" altLang="zh-CN" sz="2400" b="1" dirty="0" smtClean="0"/>
              <a:t>查看</a:t>
            </a:r>
            <a:r>
              <a:rPr lang="zh-CN" altLang="zh-CN" sz="2400" b="1" dirty="0"/>
              <a:t>更改权限</a:t>
            </a:r>
            <a:r>
              <a:rPr lang="zh-CN" altLang="zh-CN" sz="2400" b="1" dirty="0" smtClean="0"/>
              <a:t>命令</a:t>
            </a:r>
            <a:endParaRPr lang="zh-CN" altLang="en-US" sz="2400" b="1" dirty="0" smtClean="0"/>
          </a:p>
          <a:p>
            <a:pPr lvl="1"/>
            <a:r>
              <a:rPr lang="zh-CN" altLang="en-US" sz="2000" dirty="0" smtClean="0"/>
              <a:t>使用</a:t>
            </a:r>
            <a:r>
              <a:rPr lang="en-US" altLang="zh-CN" sz="2000" dirty="0" smtClean="0"/>
              <a:t>’</a:t>
            </a:r>
            <a:r>
              <a:rPr lang="en-US" altLang="zh-CN" sz="2000" dirty="0" err="1" smtClean="0"/>
              <a:t>ls</a:t>
            </a:r>
            <a:r>
              <a:rPr lang="en-US" altLang="zh-CN" sz="2000" dirty="0" smtClean="0"/>
              <a:t> -l’</a:t>
            </a:r>
            <a:r>
              <a:rPr lang="zh-CN" altLang="en-US" sz="2000" dirty="0" smtClean="0"/>
              <a:t>列出当前目录下的所有文件</a:t>
            </a:r>
          </a:p>
          <a:p>
            <a:pPr lvl="1"/>
            <a:endParaRPr lang="zh-CN" altLang="en-US" sz="2000" dirty="0" smtClean="0"/>
          </a:p>
          <a:p>
            <a:pPr marL="0" indent="0">
              <a:buNone/>
            </a:pPr>
            <a:endParaRPr lang="zh-CN" altLang="en-US" sz="2400" dirty="0">
              <a:solidFill>
                <a:srgbClr val="292929"/>
              </a:solidFill>
            </a:endParaRPr>
          </a:p>
          <a:p>
            <a:pPr lvl="1">
              <a:buClr>
                <a:srgbClr val="999933"/>
              </a:buClr>
            </a:pPr>
            <a:r>
              <a:rPr lang="en-US" altLang="zh-CN" sz="2000" dirty="0" smtClean="0">
                <a:solidFill>
                  <a:srgbClr val="292929"/>
                </a:solidFill>
              </a:rPr>
              <a:t>total</a:t>
            </a:r>
            <a:r>
              <a:rPr lang="zh-CN" altLang="en-US" sz="2000" dirty="0" smtClean="0">
                <a:solidFill>
                  <a:srgbClr val="292929"/>
                </a:solidFill>
              </a:rPr>
              <a:t> </a:t>
            </a:r>
            <a:r>
              <a:rPr lang="en-US" altLang="zh-CN" sz="2000" dirty="0" smtClean="0">
                <a:solidFill>
                  <a:srgbClr val="292929"/>
                </a:solidFill>
              </a:rPr>
              <a:t>4</a:t>
            </a:r>
            <a:r>
              <a:rPr lang="zh-CN" altLang="en-US" sz="2000" dirty="0" smtClean="0">
                <a:solidFill>
                  <a:srgbClr val="292929"/>
                </a:solidFill>
              </a:rPr>
              <a:t>：</a:t>
            </a:r>
            <a:r>
              <a:rPr lang="zh-CN" altLang="zh-CN" sz="2000" dirty="0"/>
              <a:t>文件总大小为</a:t>
            </a:r>
            <a:r>
              <a:rPr lang="en-US" altLang="zh-CN" sz="2000" dirty="0" smtClean="0"/>
              <a:t>4KB</a:t>
            </a:r>
            <a:endParaRPr lang="zh-CN" altLang="en-US" sz="2000" dirty="0"/>
          </a:p>
          <a:p>
            <a:pPr lvl="1">
              <a:buClr>
                <a:srgbClr val="999933"/>
              </a:buClr>
            </a:pPr>
            <a:r>
              <a:rPr lang="zh-CN" altLang="zh-CN" sz="2000" dirty="0" smtClean="0"/>
              <a:t>下面</a:t>
            </a:r>
            <a:r>
              <a:rPr lang="zh-CN" altLang="zh-CN" sz="2000" dirty="0"/>
              <a:t>每一列</a:t>
            </a:r>
            <a:r>
              <a:rPr lang="zh-CN" altLang="zh-CN" sz="2000" dirty="0" smtClean="0"/>
              <a:t>：</a:t>
            </a:r>
            <a:endParaRPr lang="zh-CN" altLang="en-US" sz="2000" dirty="0" smtClean="0"/>
          </a:p>
          <a:p>
            <a:pPr marL="449262" lvl="1" indent="0">
              <a:buClr>
                <a:srgbClr val="999933"/>
              </a:buClr>
              <a:buNone/>
            </a:pPr>
            <a:r>
              <a:rPr lang="zh-CN" altLang="zh-CN" sz="2000" dirty="0" smtClean="0"/>
              <a:t>权限</a:t>
            </a:r>
            <a:r>
              <a:rPr lang="en-US" altLang="zh-CN" sz="2000" dirty="0"/>
              <a:t>/</a:t>
            </a:r>
            <a:r>
              <a:rPr lang="zh-CN" altLang="zh-CN" sz="2000" dirty="0"/>
              <a:t>文件数</a:t>
            </a:r>
            <a:r>
              <a:rPr lang="en-US" altLang="zh-CN" sz="2000" dirty="0"/>
              <a:t>/</a:t>
            </a:r>
            <a:r>
              <a:rPr lang="zh-CN" altLang="zh-CN" sz="2000" dirty="0"/>
              <a:t>所属用户所在组</a:t>
            </a:r>
            <a:r>
              <a:rPr lang="en-US" altLang="zh-CN" sz="2000" dirty="0"/>
              <a:t>/</a:t>
            </a:r>
            <a:r>
              <a:rPr lang="zh-CN" altLang="zh-CN" sz="2000" dirty="0"/>
              <a:t>所属用户</a:t>
            </a:r>
            <a:r>
              <a:rPr lang="en-US" altLang="zh-CN" sz="2000" dirty="0"/>
              <a:t>/</a:t>
            </a:r>
            <a:r>
              <a:rPr lang="zh-CN" altLang="zh-CN" sz="2000" dirty="0"/>
              <a:t>文件大小（单位</a:t>
            </a:r>
            <a:r>
              <a:rPr lang="en-US" altLang="zh-CN" sz="2000" dirty="0"/>
              <a:t>B</a:t>
            </a:r>
            <a:r>
              <a:rPr lang="zh-CN" altLang="zh-CN" sz="2000" dirty="0"/>
              <a:t>）</a:t>
            </a:r>
            <a:r>
              <a:rPr lang="en-US" altLang="zh-CN" sz="2000" dirty="0"/>
              <a:t>/</a:t>
            </a:r>
            <a:r>
              <a:rPr lang="zh-CN" altLang="zh-CN" sz="2000" dirty="0"/>
              <a:t>修改时间</a:t>
            </a:r>
            <a:r>
              <a:rPr lang="en-US" altLang="zh-CN" sz="2000" dirty="0"/>
              <a:t>/</a:t>
            </a:r>
            <a:r>
              <a:rPr lang="zh-CN" altLang="zh-CN" sz="2000" dirty="0"/>
              <a:t>文件名</a:t>
            </a:r>
            <a:endParaRPr lang="zh-CN" altLang="en-US" sz="2000" dirty="0"/>
          </a:p>
          <a:p>
            <a:pPr lvl="1">
              <a:buClr>
                <a:srgbClr val="999933"/>
              </a:buClr>
            </a:pPr>
            <a:r>
              <a:rPr lang="zh-CN" altLang="zh-CN" sz="2000" dirty="0"/>
              <a:t>第</a:t>
            </a:r>
            <a:r>
              <a:rPr lang="en-US" altLang="zh-CN" sz="2000" dirty="0"/>
              <a:t>1</a:t>
            </a:r>
            <a:r>
              <a:rPr lang="zh-CN" altLang="zh-CN" sz="2000" dirty="0"/>
              <a:t>位</a:t>
            </a:r>
            <a:r>
              <a:rPr lang="zh-CN" altLang="en-US" sz="2000" dirty="0"/>
              <a:t>：</a:t>
            </a:r>
            <a:r>
              <a:rPr lang="en-US" altLang="zh-CN" sz="2000" dirty="0"/>
              <a:t>“-”</a:t>
            </a:r>
            <a:r>
              <a:rPr lang="zh-CN" altLang="zh-CN" sz="2000" dirty="0"/>
              <a:t>表示普通文件 </a:t>
            </a:r>
            <a:r>
              <a:rPr lang="zh-CN" altLang="en-US" sz="2000" dirty="0"/>
              <a:t>、</a:t>
            </a:r>
            <a:r>
              <a:rPr lang="en-US" altLang="zh-CN" sz="2000" dirty="0"/>
              <a:t>“d”</a:t>
            </a:r>
            <a:r>
              <a:rPr lang="zh-CN" altLang="zh-CN" sz="2000" dirty="0"/>
              <a:t>表示目录文件 </a:t>
            </a:r>
            <a:r>
              <a:rPr lang="zh-CN" altLang="en-US" sz="2000" dirty="0"/>
              <a:t>、</a:t>
            </a:r>
            <a:r>
              <a:rPr lang="en-US" altLang="zh-CN" sz="2000" dirty="0"/>
              <a:t>“l”</a:t>
            </a:r>
            <a:r>
              <a:rPr lang="zh-CN" altLang="zh-CN" sz="2000" dirty="0"/>
              <a:t>表示链接文件 </a:t>
            </a:r>
            <a:endParaRPr lang="zh-CN" altLang="en-US" sz="2000" dirty="0"/>
          </a:p>
          <a:p>
            <a:pPr lvl="1">
              <a:buClr>
                <a:srgbClr val="999933"/>
              </a:buClr>
            </a:pPr>
            <a:r>
              <a:rPr lang="zh-CN" altLang="zh-CN" sz="2000" dirty="0"/>
              <a:t>第</a:t>
            </a:r>
            <a:r>
              <a:rPr lang="en-US" altLang="zh-CN" sz="2000" dirty="0"/>
              <a:t>2</a:t>
            </a:r>
            <a:r>
              <a:rPr lang="zh-CN" altLang="zh-CN" sz="2000" dirty="0"/>
              <a:t>，</a:t>
            </a:r>
            <a:r>
              <a:rPr lang="en-US" altLang="zh-CN" sz="2000" dirty="0"/>
              <a:t>3</a:t>
            </a:r>
            <a:r>
              <a:rPr lang="zh-CN" altLang="zh-CN" sz="2000" dirty="0"/>
              <a:t>，</a:t>
            </a:r>
            <a:r>
              <a:rPr lang="en-US" altLang="zh-CN" sz="2000" dirty="0"/>
              <a:t>4</a:t>
            </a:r>
            <a:r>
              <a:rPr lang="zh-CN" altLang="zh-CN" sz="2000" dirty="0"/>
              <a:t>位代表文件拥有者权限（</a:t>
            </a:r>
            <a:r>
              <a:rPr lang="en-US" altLang="zh-CN" sz="2000" dirty="0"/>
              <a:t>r/w/x</a:t>
            </a:r>
            <a:r>
              <a:rPr lang="zh-CN" altLang="zh-CN" sz="2000" dirty="0"/>
              <a:t>分别代表读</a:t>
            </a:r>
            <a:r>
              <a:rPr lang="en-US" altLang="zh-CN" sz="2000" dirty="0"/>
              <a:t>/</a:t>
            </a:r>
            <a:r>
              <a:rPr lang="zh-CN" altLang="zh-CN" sz="2000" dirty="0"/>
              <a:t>写</a:t>
            </a:r>
            <a:r>
              <a:rPr lang="en-US" altLang="zh-CN" sz="2000" dirty="0"/>
              <a:t>/</a:t>
            </a:r>
            <a:r>
              <a:rPr lang="zh-CN" altLang="zh-CN" sz="2000" dirty="0"/>
              <a:t>执行）</a:t>
            </a:r>
          </a:p>
          <a:p>
            <a:pPr lvl="1">
              <a:buClr>
                <a:srgbClr val="999933"/>
              </a:buClr>
            </a:pPr>
            <a:r>
              <a:rPr lang="zh-CN" altLang="zh-CN" sz="2000" dirty="0"/>
              <a:t>第</a:t>
            </a:r>
            <a:r>
              <a:rPr lang="en-US" altLang="zh-CN" sz="2000" dirty="0"/>
              <a:t>5</a:t>
            </a:r>
            <a:r>
              <a:rPr lang="zh-CN" altLang="zh-CN" sz="2000" dirty="0"/>
              <a:t>，</a:t>
            </a:r>
            <a:r>
              <a:rPr lang="en-US" altLang="zh-CN" sz="2000" dirty="0"/>
              <a:t>6</a:t>
            </a:r>
            <a:r>
              <a:rPr lang="zh-CN" altLang="zh-CN" sz="2000" dirty="0"/>
              <a:t>，</a:t>
            </a:r>
            <a:r>
              <a:rPr lang="en-US" altLang="zh-CN" sz="2000" dirty="0"/>
              <a:t>7</a:t>
            </a:r>
            <a:r>
              <a:rPr lang="zh-CN" altLang="zh-CN" sz="2000" dirty="0"/>
              <a:t>位代表当前用户组权限</a:t>
            </a:r>
          </a:p>
          <a:p>
            <a:pPr lvl="1">
              <a:buClr>
                <a:srgbClr val="999933"/>
              </a:buClr>
            </a:pPr>
            <a:r>
              <a:rPr lang="zh-CN" altLang="zh-CN" sz="2000" dirty="0"/>
              <a:t>第</a:t>
            </a:r>
            <a:r>
              <a:rPr lang="en-US" altLang="zh-CN" sz="2000" dirty="0"/>
              <a:t>8</a:t>
            </a:r>
            <a:r>
              <a:rPr lang="zh-CN" altLang="zh-CN" sz="2000" dirty="0"/>
              <a:t>，</a:t>
            </a:r>
            <a:r>
              <a:rPr lang="en-US" altLang="zh-CN" sz="2000" dirty="0"/>
              <a:t>9</a:t>
            </a:r>
            <a:r>
              <a:rPr lang="zh-CN" altLang="zh-CN" sz="2000" dirty="0"/>
              <a:t>，</a:t>
            </a:r>
            <a:r>
              <a:rPr lang="en-US" altLang="zh-CN" sz="2000" dirty="0"/>
              <a:t>10</a:t>
            </a:r>
            <a:r>
              <a:rPr lang="zh-CN" altLang="zh-CN" sz="2000" dirty="0"/>
              <a:t>位代表其他用户权限</a:t>
            </a:r>
            <a:endParaRPr lang="zh-CN" altLang="en-US" sz="2000" dirty="0"/>
          </a:p>
          <a:p>
            <a:pPr lvl="1">
              <a:buClr>
                <a:srgbClr val="999933"/>
              </a:buClr>
            </a:pPr>
            <a:r>
              <a:rPr lang="en-US" altLang="zh-CN" sz="2000" b="1" dirty="0" err="1" smtClean="0"/>
              <a:t>chmod</a:t>
            </a:r>
            <a:r>
              <a:rPr lang="en-US" altLang="zh-CN" sz="2000" b="1" dirty="0" smtClean="0"/>
              <a:t> </a:t>
            </a:r>
            <a:r>
              <a:rPr lang="en-US" altLang="zh-CN" sz="2000" b="1" dirty="0"/>
              <a:t>+x </a:t>
            </a:r>
            <a:r>
              <a:rPr lang="en-US" altLang="zh-CN" sz="2000" dirty="0"/>
              <a:t>&lt;file name&gt; </a:t>
            </a:r>
            <a:r>
              <a:rPr lang="zh-CN" altLang="en-US" sz="2000" dirty="0" smtClean="0"/>
              <a:t>：</a:t>
            </a:r>
            <a:r>
              <a:rPr lang="zh-CN" altLang="zh-CN" sz="2000" dirty="0" smtClean="0"/>
              <a:t>给</a:t>
            </a:r>
            <a:r>
              <a:rPr lang="zh-CN" altLang="zh-CN" sz="2000" dirty="0"/>
              <a:t>文件加上当前用户的执行</a:t>
            </a:r>
            <a:r>
              <a:rPr lang="zh-CN" altLang="zh-CN" sz="2000" dirty="0" smtClean="0"/>
              <a:t>权限</a:t>
            </a:r>
            <a:endParaRPr lang="zh-CN" altLang="en-US" sz="2000" dirty="0" smtClean="0"/>
          </a:p>
          <a:p>
            <a:pPr lvl="1">
              <a:buClr>
                <a:srgbClr val="999933"/>
              </a:buClr>
            </a:pPr>
            <a:r>
              <a:rPr lang="en-US" altLang="zh-CN" sz="2000" b="1" dirty="0" err="1" smtClean="0"/>
              <a:t>chmod</a:t>
            </a:r>
            <a:r>
              <a:rPr lang="en-US" altLang="zh-CN" sz="2000" b="1" dirty="0" smtClean="0"/>
              <a:t> </a:t>
            </a:r>
            <a:r>
              <a:rPr lang="en-US" altLang="zh-CN" sz="2000" b="1" dirty="0"/>
              <a:t>777 </a:t>
            </a:r>
            <a:r>
              <a:rPr lang="en-US" altLang="zh-CN" sz="2000" dirty="0"/>
              <a:t>&lt;filename&gt; </a:t>
            </a:r>
            <a:r>
              <a:rPr lang="zh-CN" altLang="en-US" sz="2000" dirty="0" smtClean="0"/>
              <a:t>：</a:t>
            </a:r>
            <a:r>
              <a:rPr lang="zh-CN" altLang="zh-CN" sz="2000" dirty="0" smtClean="0"/>
              <a:t>给</a:t>
            </a:r>
            <a:r>
              <a:rPr lang="zh-CN" altLang="zh-CN" sz="2000" dirty="0"/>
              <a:t>文件设置为所有用户均可读写执行 </a:t>
            </a:r>
            <a:r>
              <a:rPr lang="zh-CN" altLang="zh-CN" sz="2000" dirty="0" smtClean="0"/>
              <a:t> </a:t>
            </a:r>
            <a:endParaRPr lang="zh-CN" altLang="en-US" sz="2000" dirty="0">
              <a:solidFill>
                <a:srgbClr val="292929"/>
              </a:solidFill>
            </a:endParaRPr>
          </a:p>
          <a:p>
            <a:pPr lvl="2">
              <a:buClr>
                <a:srgbClr val="999933"/>
              </a:buClr>
            </a:pPr>
            <a:endParaRPr lang="zh-CN" altLang="en-US" dirty="0"/>
          </a:p>
          <a:p>
            <a:pPr lvl="1">
              <a:buClr>
                <a:srgbClr val="999933"/>
              </a:buClr>
            </a:pPr>
            <a:endParaRPr lang="zh-CN" altLang="en-US" sz="2000" dirty="0" smtClean="0"/>
          </a:p>
          <a:p>
            <a:pPr lvl="1">
              <a:buClr>
                <a:srgbClr val="999933"/>
              </a:buClr>
            </a:pPr>
            <a:endParaRPr lang="zh-CN" altLang="zh-CN" sz="2000" dirty="0" smtClean="0">
              <a:solidFill>
                <a:srgbClr val="292929"/>
              </a:solidFill>
            </a:endParaRPr>
          </a:p>
          <a:p>
            <a:pPr lvl="2"/>
            <a:endParaRPr lang="zh-CN" altLang="en-US" sz="1600" dirty="0"/>
          </a:p>
        </p:txBody>
      </p:sp>
      <p:pic>
        <p:nvPicPr>
          <p:cNvPr id="3" name="图片 2"/>
          <p:cNvPicPr>
            <a:picLocks noChangeAspect="1"/>
          </p:cNvPicPr>
          <p:nvPr/>
        </p:nvPicPr>
        <p:blipFill>
          <a:blip r:embed="rId3"/>
          <a:stretch>
            <a:fillRect/>
          </a:stretch>
        </p:blipFill>
        <p:spPr>
          <a:xfrm>
            <a:off x="611560" y="2060848"/>
            <a:ext cx="7200800" cy="665508"/>
          </a:xfrm>
          <a:prstGeom prst="rect">
            <a:avLst/>
          </a:prstGeom>
        </p:spPr>
      </p:pic>
    </p:spTree>
    <p:extLst>
      <p:ext uri="{BB962C8B-B14F-4D97-AF65-F5344CB8AC3E}">
        <p14:creationId xmlns:p14="http://schemas.microsoft.com/office/powerpoint/2010/main" val="1310728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3</a:t>
            </a:r>
            <a:r>
              <a:rPr lang="zh-CN" altLang="en-US" dirty="0" smtClean="0">
                <a:latin typeface="+mj-lt"/>
              </a:rPr>
              <a:t> 命令行工具的使用</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en-US" altLang="zh-CN" sz="2400" b="1" dirty="0" smtClean="0"/>
              <a:t>4.</a:t>
            </a:r>
            <a:r>
              <a:rPr lang="zh-CN" altLang="en-US" sz="2400" b="1" dirty="0" smtClean="0"/>
              <a:t> </a:t>
            </a:r>
            <a:r>
              <a:rPr lang="zh-CN" altLang="zh-CN" sz="2400" b="1" dirty="0" smtClean="0"/>
              <a:t>查看进程</a:t>
            </a:r>
            <a:r>
              <a:rPr lang="zh-CN" altLang="zh-CN" sz="2400" b="1" dirty="0"/>
              <a:t>和杀死进程命令 </a:t>
            </a:r>
            <a:endParaRPr lang="zh-CN" altLang="en-US" sz="2400" b="1" dirty="0" smtClean="0"/>
          </a:p>
          <a:p>
            <a:pPr lvl="1"/>
            <a:r>
              <a:rPr lang="en-US" altLang="zh-CN" sz="2000" b="1" dirty="0" err="1" smtClean="0"/>
              <a:t>ps</a:t>
            </a:r>
            <a:r>
              <a:rPr lang="zh-CN" altLang="en-US" sz="2000" b="1" dirty="0" smtClean="0"/>
              <a:t> </a:t>
            </a:r>
            <a:r>
              <a:rPr lang="en-US" altLang="zh-CN" sz="2000" dirty="0" smtClean="0"/>
              <a:t>[options]</a:t>
            </a:r>
            <a:r>
              <a:rPr lang="zh-CN" altLang="en-US" sz="2000" dirty="0" smtClean="0"/>
              <a:t>：</a:t>
            </a:r>
            <a:r>
              <a:rPr lang="zh-CN" altLang="zh-CN" sz="2000" dirty="0" smtClean="0"/>
              <a:t>报告</a:t>
            </a:r>
            <a:r>
              <a:rPr lang="zh-CN" altLang="zh-CN" sz="2000" dirty="0"/>
              <a:t>当前系统的进程</a:t>
            </a:r>
            <a:r>
              <a:rPr lang="zh-CN" altLang="zh-CN" sz="2000" dirty="0" smtClean="0"/>
              <a:t>状态</a:t>
            </a:r>
            <a:r>
              <a:rPr lang="zh-CN" altLang="en-US" sz="2000" dirty="0" smtClean="0"/>
              <a:t>，可以</a:t>
            </a:r>
            <a:r>
              <a:rPr lang="zh-CN" altLang="zh-CN" sz="2000" dirty="0"/>
              <a:t>搭配</a:t>
            </a:r>
            <a:r>
              <a:rPr lang="en-US" altLang="zh-CN" sz="2000" dirty="0"/>
              <a:t>kill</a:t>
            </a:r>
            <a:r>
              <a:rPr lang="zh-CN" altLang="zh-CN" sz="2000" dirty="0"/>
              <a:t>指令随时中断、删除不必要的程序 </a:t>
            </a:r>
            <a:endParaRPr lang="zh-CN" altLang="en-US" sz="2000" dirty="0" smtClean="0"/>
          </a:p>
          <a:p>
            <a:pPr marL="449262" lvl="1" indent="0">
              <a:buNone/>
            </a:pPr>
            <a:r>
              <a:rPr lang="zh-CN" altLang="en-US" sz="2000" dirty="0"/>
              <a:t> </a:t>
            </a:r>
            <a:r>
              <a:rPr lang="zh-CN" altLang="en-US" sz="2000" dirty="0" smtClean="0"/>
              <a:t>  </a:t>
            </a:r>
            <a:r>
              <a:rPr lang="zh-CN" altLang="zh-CN" sz="2000" dirty="0" smtClean="0"/>
              <a:t> </a:t>
            </a:r>
            <a:r>
              <a:rPr lang="zh-CN" altLang="en-US" sz="2000" dirty="0"/>
              <a:t> </a:t>
            </a:r>
            <a:r>
              <a:rPr lang="zh-CN" altLang="en-US" sz="2000" dirty="0" smtClean="0"/>
              <a:t>  </a:t>
            </a:r>
            <a:r>
              <a:rPr lang="en-US" altLang="zh-CN" sz="2000" dirty="0" smtClean="0"/>
              <a:t>-A</a:t>
            </a:r>
            <a:r>
              <a:rPr lang="zh-CN" altLang="zh-CN" sz="2000" dirty="0"/>
              <a:t>：显示所有程序 </a:t>
            </a:r>
            <a:endParaRPr lang="zh-CN" altLang="en-US" sz="2400" dirty="0">
              <a:solidFill>
                <a:srgbClr val="292929"/>
              </a:solidFill>
            </a:endParaRPr>
          </a:p>
          <a:p>
            <a:pPr lvl="1">
              <a:buClr>
                <a:srgbClr val="999933"/>
              </a:buClr>
            </a:pPr>
            <a:r>
              <a:rPr lang="en-US" altLang="zh-CN" sz="2000" b="1" dirty="0" smtClean="0">
                <a:solidFill>
                  <a:srgbClr val="292929"/>
                </a:solidFill>
              </a:rPr>
              <a:t>kill</a:t>
            </a:r>
            <a:r>
              <a:rPr lang="zh-CN" altLang="en-US" sz="2000" dirty="0" smtClean="0">
                <a:solidFill>
                  <a:srgbClr val="292929"/>
                </a:solidFill>
              </a:rPr>
              <a:t> </a:t>
            </a:r>
            <a:r>
              <a:rPr lang="en-US" altLang="zh-CN" sz="2000" dirty="0" smtClean="0">
                <a:solidFill>
                  <a:srgbClr val="292929"/>
                </a:solidFill>
              </a:rPr>
              <a:t>[option]</a:t>
            </a:r>
            <a:r>
              <a:rPr lang="zh-CN" altLang="en-US" sz="2000" dirty="0" smtClean="0">
                <a:solidFill>
                  <a:srgbClr val="292929"/>
                </a:solidFill>
              </a:rPr>
              <a:t> </a:t>
            </a:r>
            <a:r>
              <a:rPr lang="en-US" altLang="zh-CN" sz="2000" dirty="0" smtClean="0">
                <a:solidFill>
                  <a:srgbClr val="292929"/>
                </a:solidFill>
              </a:rPr>
              <a:t>&lt;</a:t>
            </a:r>
            <a:r>
              <a:rPr lang="en-US" altLang="zh-CN" sz="2000" dirty="0" err="1" smtClean="0">
                <a:solidFill>
                  <a:srgbClr val="292929"/>
                </a:solidFill>
              </a:rPr>
              <a:t>pid</a:t>
            </a:r>
            <a:r>
              <a:rPr lang="en-US" altLang="zh-CN" sz="2000" dirty="0" smtClean="0">
                <a:solidFill>
                  <a:srgbClr val="292929"/>
                </a:solidFill>
              </a:rPr>
              <a:t>&gt;</a:t>
            </a:r>
            <a:r>
              <a:rPr lang="zh-CN" altLang="zh-CN" sz="2000" dirty="0" smtClean="0"/>
              <a:t>：</a:t>
            </a:r>
            <a:r>
              <a:rPr lang="zh-CN" altLang="en-US" sz="2000" dirty="0" smtClean="0"/>
              <a:t>中止一个进程</a:t>
            </a:r>
            <a:endParaRPr lang="zh-CN" altLang="en-US" sz="2000" dirty="0"/>
          </a:p>
          <a:p>
            <a:pPr lvl="2">
              <a:buClr>
                <a:srgbClr val="999933"/>
              </a:buClr>
            </a:pPr>
            <a:r>
              <a:rPr lang="en-US" altLang="zh-CN" dirty="0" err="1" smtClean="0"/>
              <a:t>eg</a:t>
            </a:r>
            <a:r>
              <a:rPr lang="zh-CN" altLang="en-US" dirty="0"/>
              <a:t>： </a:t>
            </a:r>
            <a:r>
              <a:rPr lang="en-US" altLang="zh-CN" dirty="0"/>
              <a:t>kill -2 &lt;</a:t>
            </a:r>
            <a:r>
              <a:rPr lang="en-US" altLang="zh-CN" dirty="0" err="1"/>
              <a:t>pid</a:t>
            </a:r>
            <a:r>
              <a:rPr lang="en-US" altLang="zh-CN" dirty="0"/>
              <a:t>&gt;</a:t>
            </a:r>
            <a:r>
              <a:rPr lang="zh-CN" altLang="en-US" dirty="0"/>
              <a:t>，让进程号为</a:t>
            </a:r>
            <a:r>
              <a:rPr lang="en-US" altLang="zh-CN" dirty="0" err="1"/>
              <a:t>pid</a:t>
            </a:r>
            <a:r>
              <a:rPr lang="zh-CN" altLang="en-US" dirty="0"/>
              <a:t>的进程正常</a:t>
            </a:r>
            <a:r>
              <a:rPr lang="zh-CN" altLang="en-US" dirty="0" smtClean="0"/>
              <a:t>退出</a:t>
            </a:r>
            <a:endParaRPr lang="zh-CN" altLang="en-US" dirty="0"/>
          </a:p>
          <a:p>
            <a:pPr lvl="2">
              <a:buClr>
                <a:srgbClr val="999933"/>
              </a:buClr>
            </a:pPr>
            <a:r>
              <a:rPr lang="en-US" altLang="zh-CN" dirty="0" err="1" smtClean="0"/>
              <a:t>e</a:t>
            </a:r>
            <a:r>
              <a:rPr lang="en-US" altLang="zh-CN" dirty="0" err="1" smtClean="0"/>
              <a:t>g</a:t>
            </a:r>
            <a:r>
              <a:rPr lang="zh-CN" altLang="en-US" dirty="0" smtClean="0"/>
              <a:t>：</a:t>
            </a:r>
            <a:r>
              <a:rPr lang="en-US" altLang="zh-CN" dirty="0" smtClean="0"/>
              <a:t>kill </a:t>
            </a:r>
            <a:r>
              <a:rPr lang="en-US" altLang="zh-CN" dirty="0"/>
              <a:t>-9 &lt;</a:t>
            </a:r>
            <a:r>
              <a:rPr lang="en-US" altLang="zh-CN" dirty="0" err="1"/>
              <a:t>pid</a:t>
            </a:r>
            <a:r>
              <a:rPr lang="en-US" altLang="zh-CN" dirty="0"/>
              <a:t>&gt;</a:t>
            </a:r>
            <a:r>
              <a:rPr lang="zh-CN" altLang="en-US" dirty="0"/>
              <a:t>， 让进程号为</a:t>
            </a:r>
            <a:r>
              <a:rPr lang="en-US" altLang="zh-CN" dirty="0" err="1"/>
              <a:t>pid</a:t>
            </a:r>
            <a:r>
              <a:rPr lang="zh-CN" altLang="en-US" dirty="0"/>
              <a:t>的进程强制退出（一般配合</a:t>
            </a:r>
            <a:r>
              <a:rPr lang="en-US" altLang="zh-CN" dirty="0" err="1"/>
              <a:t>sudo</a:t>
            </a:r>
            <a:r>
              <a:rPr lang="zh-CN" altLang="en-US" dirty="0"/>
              <a:t>来用</a:t>
            </a:r>
            <a:r>
              <a:rPr lang="zh-CN" altLang="en-US" dirty="0" smtClean="0"/>
              <a:t>）</a:t>
            </a:r>
            <a:endParaRPr lang="zh-CN" altLang="en-US" dirty="0"/>
          </a:p>
          <a:p>
            <a:pPr lvl="2">
              <a:buClr>
                <a:srgbClr val="999933"/>
              </a:buClr>
            </a:pPr>
            <a:endParaRPr lang="zh-CN" altLang="en-US" sz="1600" dirty="0" smtClean="0"/>
          </a:p>
          <a:p>
            <a:pPr lvl="1">
              <a:buClr>
                <a:srgbClr val="999933"/>
              </a:buClr>
            </a:pPr>
            <a:endParaRPr lang="zh-CN" altLang="zh-CN" sz="2000" dirty="0" smtClean="0">
              <a:solidFill>
                <a:srgbClr val="292929"/>
              </a:solidFill>
            </a:endParaRPr>
          </a:p>
          <a:p>
            <a:pPr lvl="2"/>
            <a:endParaRPr lang="zh-CN" altLang="en-US" sz="1600" dirty="0"/>
          </a:p>
        </p:txBody>
      </p:sp>
    </p:spTree>
    <p:extLst>
      <p:ext uri="{BB962C8B-B14F-4D97-AF65-F5344CB8AC3E}">
        <p14:creationId xmlns:p14="http://schemas.microsoft.com/office/powerpoint/2010/main" val="667115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a:latin typeface="+mj-lt"/>
              </a:rPr>
              <a:t>4</a:t>
            </a:r>
            <a:r>
              <a:rPr lang="zh-CN" altLang="en-US" dirty="0" smtClean="0">
                <a:latin typeface="+mj-lt"/>
              </a:rPr>
              <a:t> 编译、汇编和静态链接</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pPr marL="0" indent="0">
              <a:spcBef>
                <a:spcPts val="0"/>
              </a:spcBef>
              <a:buNone/>
            </a:pPr>
            <a:r>
              <a:rPr lang="zh-CN" altLang="en-US" sz="2400" dirty="0"/>
              <a:t> </a:t>
            </a:r>
            <a:r>
              <a:rPr lang="zh-CN" altLang="en-US" sz="2400" dirty="0" smtClean="0"/>
              <a:t>       源</a:t>
            </a:r>
            <a:r>
              <a:rPr lang="zh-CN" altLang="en-US" sz="2400" dirty="0"/>
              <a:t>程序文件转换为可执行目标文件通常分为：</a:t>
            </a:r>
            <a:r>
              <a:rPr lang="zh-CN" altLang="en-US" sz="2400" b="1" dirty="0"/>
              <a:t>预处理</a:t>
            </a:r>
            <a:r>
              <a:rPr lang="zh-CN" altLang="en-US" sz="2400" dirty="0"/>
              <a:t>、</a:t>
            </a:r>
            <a:r>
              <a:rPr lang="zh-CN" altLang="en-US" sz="2400" b="1" dirty="0"/>
              <a:t>编译</a:t>
            </a:r>
            <a:r>
              <a:rPr lang="zh-CN" altLang="en-US" sz="2400" dirty="0"/>
              <a:t>、</a:t>
            </a:r>
            <a:r>
              <a:rPr lang="zh-CN" altLang="en-US" sz="2400" b="1" dirty="0"/>
              <a:t>汇编</a:t>
            </a:r>
            <a:r>
              <a:rPr lang="zh-CN" altLang="en-US" sz="2400" dirty="0"/>
              <a:t>、</a:t>
            </a:r>
            <a:r>
              <a:rPr lang="zh-CN" altLang="en-US" sz="2400" b="1" dirty="0"/>
              <a:t>链接</a:t>
            </a:r>
            <a:r>
              <a:rPr lang="zh-CN" altLang="en-US" sz="2400" dirty="0"/>
              <a:t>四个</a:t>
            </a:r>
            <a:r>
              <a:rPr lang="zh-CN" altLang="en-US" sz="2400" dirty="0" smtClean="0"/>
              <a:t>步骤。</a:t>
            </a:r>
            <a:endParaRPr lang="zh-CN" altLang="en-US" sz="2400" b="1" dirty="0" smtClean="0"/>
          </a:p>
          <a:p>
            <a:r>
              <a:rPr lang="en-US" altLang="zh-CN" sz="2400" b="1" dirty="0" smtClean="0"/>
              <a:t>1.</a:t>
            </a:r>
            <a:r>
              <a:rPr lang="zh-CN" altLang="en-US" sz="2400" b="1" dirty="0" smtClean="0"/>
              <a:t> 预处理</a:t>
            </a:r>
            <a:r>
              <a:rPr lang="en-US" altLang="zh-CN" sz="2400" b="1" dirty="0" smtClean="0"/>
              <a:t>(preprocessing)</a:t>
            </a:r>
            <a:endParaRPr lang="zh-CN" altLang="en-US" sz="2400" b="1" dirty="0" smtClean="0"/>
          </a:p>
          <a:p>
            <a:pPr lvl="1"/>
            <a:r>
              <a:rPr lang="zh-CN" altLang="en-US" sz="2000" b="1" dirty="0" smtClean="0"/>
              <a:t>预处理功能：</a:t>
            </a:r>
            <a:r>
              <a:rPr lang="zh-CN" altLang="en-US" sz="2000" dirty="0" smtClean="0"/>
              <a:t>是源程序变成可执行程序的第一步，主要用于</a:t>
            </a:r>
            <a:r>
              <a:rPr lang="en-US" altLang="zh-CN" sz="2000" dirty="0" smtClean="0"/>
              <a:t>C</a:t>
            </a:r>
            <a:r>
              <a:rPr lang="zh-CN" altLang="en-US" sz="2000" dirty="0" smtClean="0"/>
              <a:t>语言编译器对各种预处理命令进行处理，包括对头文件的包含、宏定义的扩展、条件编译的选择等，例如 </a:t>
            </a:r>
            <a:r>
              <a:rPr lang="en-US" altLang="zh-CN" sz="2000" dirty="0" smtClean="0"/>
              <a:t>#include</a:t>
            </a:r>
            <a:r>
              <a:rPr lang="zh-CN" altLang="en-US" sz="2000" dirty="0"/>
              <a:t> </a:t>
            </a:r>
            <a:r>
              <a:rPr lang="zh-CN" altLang="en-US" sz="2000" dirty="0" smtClean="0"/>
              <a:t>指示的处理结果，就是将相应</a:t>
            </a:r>
            <a:r>
              <a:rPr lang="en-US" altLang="zh-CN" sz="2000" dirty="0" smtClean="0"/>
              <a:t>.h</a:t>
            </a:r>
            <a:r>
              <a:rPr lang="zh-CN" altLang="en-US" sz="2000" dirty="0" smtClean="0"/>
              <a:t>文件的内容插入到源程序文件中。</a:t>
            </a:r>
          </a:p>
          <a:p>
            <a:pPr lvl="1"/>
            <a:r>
              <a:rPr lang="zh-CN" altLang="en-US" sz="2000" b="1" dirty="0" smtClean="0"/>
              <a:t>预处理命令：</a:t>
            </a:r>
            <a:r>
              <a:rPr lang="en-US" altLang="zh-CN" sz="2000" b="1" dirty="0" err="1" smtClean="0"/>
              <a:t>gcc</a:t>
            </a:r>
            <a:r>
              <a:rPr lang="en-US" altLang="zh-CN" sz="2000" b="1" dirty="0" smtClean="0"/>
              <a:t> -E</a:t>
            </a:r>
            <a:r>
              <a:rPr lang="zh-CN" altLang="en-US" sz="2000" b="1" dirty="0" smtClean="0"/>
              <a:t> 或 </a:t>
            </a:r>
            <a:r>
              <a:rPr lang="en-US" altLang="zh-CN" sz="2000" b="1" dirty="0" err="1" smtClean="0"/>
              <a:t>cpp</a:t>
            </a:r>
            <a:endParaRPr lang="zh-CN" altLang="en-US" sz="2000" b="1" dirty="0" smtClean="0"/>
          </a:p>
          <a:p>
            <a:pPr lvl="1"/>
            <a:r>
              <a:rPr lang="zh-CN" altLang="en-US" sz="2000" dirty="0" smtClean="0"/>
              <a:t>例如：使用命令 </a:t>
            </a:r>
            <a:r>
              <a:rPr lang="en-US" altLang="zh-CN" sz="2000" b="1" dirty="0" err="1" smtClean="0"/>
              <a:t>gcc</a:t>
            </a:r>
            <a:r>
              <a:rPr lang="zh-CN" altLang="en-US" sz="2000" b="1" dirty="0" smtClean="0"/>
              <a:t> </a:t>
            </a:r>
            <a:r>
              <a:rPr lang="en-US" altLang="zh-CN" sz="2000" b="1" dirty="0" smtClean="0"/>
              <a:t>-E</a:t>
            </a:r>
            <a:r>
              <a:rPr lang="zh-CN" altLang="en-US" sz="2000" b="1" dirty="0" smtClean="0"/>
              <a:t> </a:t>
            </a:r>
            <a:r>
              <a:rPr lang="en-US" altLang="zh-CN" sz="2000" b="1" dirty="0" err="1" smtClean="0"/>
              <a:t>main.c</a:t>
            </a:r>
            <a:r>
              <a:rPr lang="en-US" altLang="zh-CN" sz="2000" b="1" dirty="0"/>
              <a:t> </a:t>
            </a:r>
            <a:r>
              <a:rPr lang="en-US" altLang="zh-CN" sz="2000" b="1" dirty="0" smtClean="0"/>
              <a:t>-o </a:t>
            </a:r>
            <a:r>
              <a:rPr lang="en-US" altLang="zh-CN" sz="2000" b="1" dirty="0" err="1" smtClean="0"/>
              <a:t>main.i</a:t>
            </a:r>
            <a:r>
              <a:rPr lang="zh-CN" altLang="en-US" sz="2000" b="1" dirty="0" smtClean="0"/>
              <a:t> </a:t>
            </a:r>
            <a:r>
              <a:rPr lang="zh-CN" altLang="en-US" sz="2000" dirty="0" smtClean="0"/>
              <a:t>或</a:t>
            </a:r>
            <a:r>
              <a:rPr lang="zh-CN" altLang="en-US" sz="2000" b="1" dirty="0" smtClean="0"/>
              <a:t> </a:t>
            </a:r>
            <a:r>
              <a:rPr lang="en-US" altLang="zh-CN" sz="2000" b="1" dirty="0" err="1" smtClean="0"/>
              <a:t>cpp</a:t>
            </a:r>
            <a:r>
              <a:rPr lang="zh-CN" altLang="en-US" sz="2000" b="1" dirty="0" smtClean="0"/>
              <a:t> </a:t>
            </a:r>
            <a:r>
              <a:rPr lang="en-US" altLang="zh-CN" sz="2000" b="1" dirty="0" err="1" smtClean="0"/>
              <a:t>main.c</a:t>
            </a:r>
            <a:r>
              <a:rPr lang="en-US" altLang="zh-CN" sz="2000" b="1" dirty="0" smtClean="0"/>
              <a:t> </a:t>
            </a:r>
            <a:r>
              <a:rPr lang="en-US" altLang="zh-CN" sz="2000" b="1" dirty="0"/>
              <a:t>-</a:t>
            </a:r>
            <a:r>
              <a:rPr lang="en-US" altLang="zh-CN" sz="2000" b="1" dirty="0" smtClean="0"/>
              <a:t>o </a:t>
            </a:r>
            <a:r>
              <a:rPr lang="en-US" altLang="zh-CN" sz="2000" b="1" dirty="0" err="1" smtClean="0"/>
              <a:t>main.i</a:t>
            </a:r>
            <a:r>
              <a:rPr lang="zh-CN" altLang="en-US" sz="2000" b="1" dirty="0" smtClean="0"/>
              <a:t>，</a:t>
            </a:r>
            <a:r>
              <a:rPr lang="zh-CN" altLang="en-US" sz="2000" dirty="0" smtClean="0"/>
              <a:t>将</a:t>
            </a:r>
            <a:r>
              <a:rPr lang="en-US" altLang="zh-CN" sz="2000" dirty="0" err="1" smtClean="0"/>
              <a:t>main.c</a:t>
            </a:r>
            <a:r>
              <a:rPr lang="zh-CN" altLang="en-US" sz="2000" dirty="0"/>
              <a:t> </a:t>
            </a:r>
            <a:r>
              <a:rPr lang="zh-CN" altLang="en-US" sz="2000" dirty="0" smtClean="0"/>
              <a:t>转换为预处理后的文件</a:t>
            </a:r>
            <a:r>
              <a:rPr lang="en-US" altLang="zh-CN" sz="2000" dirty="0" err="1" smtClean="0"/>
              <a:t>main.i</a:t>
            </a:r>
            <a:endParaRPr lang="en-US" altLang="zh-CN" sz="2000" dirty="0" smtClean="0"/>
          </a:p>
          <a:p>
            <a:pPr lvl="1"/>
            <a:r>
              <a:rPr lang="zh-CN" altLang="en-US" sz="2000" dirty="0" smtClean="0"/>
              <a:t>预处理后的文件通常</a:t>
            </a:r>
            <a:r>
              <a:rPr lang="zh-CN" altLang="en-US" sz="2000" dirty="0"/>
              <a:t>是以</a:t>
            </a:r>
            <a:r>
              <a:rPr lang="en-US" altLang="zh-CN" sz="2000" dirty="0"/>
              <a:t> </a:t>
            </a:r>
            <a:r>
              <a:rPr lang="en-US" altLang="zh-CN" sz="2000" b="1" dirty="0"/>
              <a:t>.</a:t>
            </a:r>
            <a:r>
              <a:rPr lang="en-US" altLang="zh-CN" sz="2000" b="1" dirty="0" err="1"/>
              <a:t>i</a:t>
            </a:r>
            <a:r>
              <a:rPr lang="en-US" altLang="zh-CN" sz="2000" b="1" dirty="0"/>
              <a:t> </a:t>
            </a:r>
            <a:r>
              <a:rPr lang="zh-CN" altLang="en-US" sz="2000" dirty="0"/>
              <a:t>结尾的</a:t>
            </a:r>
            <a:r>
              <a:rPr lang="zh-CN" altLang="en-US" sz="2000" dirty="0" smtClean="0"/>
              <a:t>文件，是可显示的文本文件。</a:t>
            </a:r>
          </a:p>
        </p:txBody>
      </p:sp>
    </p:spTree>
    <p:extLst>
      <p:ext uri="{BB962C8B-B14F-4D97-AF65-F5344CB8AC3E}">
        <p14:creationId xmlns:p14="http://schemas.microsoft.com/office/powerpoint/2010/main" val="32887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4</a:t>
            </a:r>
            <a:r>
              <a:rPr lang="zh-CN" altLang="en-US" dirty="0" smtClean="0">
                <a:latin typeface="+mj-lt"/>
              </a:rPr>
              <a:t> 编译、汇编和静态链接</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en-US" altLang="zh-CN" sz="2400" b="1" dirty="0" smtClean="0"/>
              <a:t>2.</a:t>
            </a:r>
            <a:r>
              <a:rPr lang="zh-CN" altLang="en-US" sz="2400" b="1" dirty="0" smtClean="0"/>
              <a:t> 编译</a:t>
            </a:r>
            <a:r>
              <a:rPr lang="en-US" altLang="zh-CN" sz="2400" b="1" dirty="0" smtClean="0"/>
              <a:t>(compilation)</a:t>
            </a:r>
            <a:endParaRPr lang="zh-CN" altLang="en-US" sz="2400" b="1" dirty="0" smtClean="0"/>
          </a:p>
          <a:p>
            <a:pPr lvl="1"/>
            <a:r>
              <a:rPr lang="zh-CN" altLang="en-US" sz="2000" b="1" dirty="0" smtClean="0"/>
              <a:t>编译功能：将</a:t>
            </a:r>
            <a:r>
              <a:rPr lang="en-US" altLang="zh-CN" sz="2000" b="1" dirty="0" smtClean="0"/>
              <a:t>.</a:t>
            </a:r>
            <a:r>
              <a:rPr lang="en-US" altLang="zh-CN" sz="2000" b="1" dirty="0" err="1" smtClean="0"/>
              <a:t>i</a:t>
            </a:r>
            <a:r>
              <a:rPr lang="en-US" altLang="zh-CN" sz="2000" b="1" dirty="0" smtClean="0"/>
              <a:t> </a:t>
            </a:r>
            <a:r>
              <a:rPr lang="zh-CN" altLang="en-US" sz="2000" b="1" dirty="0" smtClean="0"/>
              <a:t>文件编译成为汇编语言代码文件</a:t>
            </a:r>
            <a:r>
              <a:rPr lang="zh-CN" altLang="en-US" sz="2000" dirty="0" smtClean="0"/>
              <a:t>。</a:t>
            </a:r>
            <a:r>
              <a:rPr lang="en-US" altLang="zh-CN" sz="2000" dirty="0" smtClean="0"/>
              <a:t>C</a:t>
            </a:r>
            <a:r>
              <a:rPr lang="zh-CN" altLang="en-US" sz="2000" dirty="0" smtClean="0"/>
              <a:t> 编译器在进行具体的程序翻译之前，会先对源程序进行词法分析和语法分析，然后根据分析的结果进行代码优化和存储分配，最终把 </a:t>
            </a:r>
            <a:r>
              <a:rPr lang="en-US" altLang="zh-CN" sz="2000" dirty="0" smtClean="0"/>
              <a:t>C</a:t>
            </a:r>
            <a:r>
              <a:rPr lang="zh-CN" altLang="en-US" sz="2000" dirty="0" smtClean="0"/>
              <a:t> 语言源程序翻译成汇编语言程序。</a:t>
            </a:r>
          </a:p>
          <a:p>
            <a:pPr lvl="1"/>
            <a:r>
              <a:rPr lang="zh-CN" altLang="en-US" sz="2000" b="1" dirty="0" smtClean="0"/>
              <a:t>编译命令：</a:t>
            </a:r>
            <a:r>
              <a:rPr lang="en-US" altLang="zh-CN" sz="2000" b="1" dirty="0" err="1" smtClean="0"/>
              <a:t>gcc</a:t>
            </a:r>
            <a:r>
              <a:rPr lang="en-US" altLang="zh-CN" sz="2000" b="1" dirty="0" smtClean="0"/>
              <a:t> </a:t>
            </a:r>
            <a:r>
              <a:rPr lang="en-US" altLang="zh-CN" sz="2000" b="1" dirty="0"/>
              <a:t>-</a:t>
            </a:r>
            <a:r>
              <a:rPr lang="en-US" altLang="zh-CN" sz="2000" b="1" dirty="0" smtClean="0"/>
              <a:t>S</a:t>
            </a:r>
            <a:r>
              <a:rPr lang="zh-CN" altLang="en-US" sz="2000" b="1" dirty="0" smtClean="0"/>
              <a:t> 或 </a:t>
            </a:r>
            <a:r>
              <a:rPr lang="en-US" altLang="zh-CN" sz="2000" b="1" dirty="0" smtClean="0"/>
              <a:t>ccl</a:t>
            </a:r>
            <a:endParaRPr lang="zh-CN" altLang="en-US" sz="2000" b="1" dirty="0" smtClean="0"/>
          </a:p>
          <a:p>
            <a:pPr lvl="1"/>
            <a:r>
              <a:rPr lang="zh-CN" altLang="en-US" sz="2000" dirty="0" smtClean="0"/>
              <a:t>例如</a:t>
            </a:r>
            <a:r>
              <a:rPr lang="en-US" altLang="zh-CN" sz="2000" dirty="0" smtClean="0">
                <a:sym typeface="Wingdings"/>
              </a:rPr>
              <a:t>: </a:t>
            </a:r>
            <a:endParaRPr lang="zh-CN" altLang="en-US" sz="2000" dirty="0" smtClean="0">
              <a:sym typeface="Wingdings"/>
            </a:endParaRPr>
          </a:p>
          <a:p>
            <a:pPr lvl="2"/>
            <a:r>
              <a:rPr lang="zh-CN" altLang="en-US" sz="1600" dirty="0" smtClean="0"/>
              <a:t>使用</a:t>
            </a:r>
            <a:r>
              <a:rPr lang="zh-CN" altLang="en-US" sz="1600" dirty="0"/>
              <a:t>命令 </a:t>
            </a:r>
            <a:r>
              <a:rPr lang="en-US" altLang="zh-CN" sz="1600" b="1" dirty="0" err="1"/>
              <a:t>gcc</a:t>
            </a:r>
            <a:r>
              <a:rPr lang="zh-CN" altLang="en-US" sz="1600" b="1" dirty="0"/>
              <a:t> </a:t>
            </a:r>
            <a:r>
              <a:rPr lang="en-US" altLang="zh-CN" sz="1600" b="1" dirty="0" smtClean="0"/>
              <a:t>-S</a:t>
            </a:r>
            <a:r>
              <a:rPr lang="zh-CN" altLang="en-US" sz="1600" b="1" dirty="0" smtClean="0"/>
              <a:t> </a:t>
            </a:r>
            <a:r>
              <a:rPr lang="en-US" altLang="zh-CN" sz="1600" b="1" dirty="0" err="1" smtClean="0"/>
              <a:t>main.i</a:t>
            </a:r>
            <a:r>
              <a:rPr lang="en-US" altLang="zh-CN" sz="1600" b="1" dirty="0" smtClean="0"/>
              <a:t> </a:t>
            </a:r>
            <a:r>
              <a:rPr lang="en-US" altLang="zh-CN" sz="1600" b="1" dirty="0"/>
              <a:t>-o </a:t>
            </a:r>
            <a:r>
              <a:rPr lang="en-US" altLang="zh-CN" sz="1600" b="1" dirty="0" err="1" smtClean="0"/>
              <a:t>main.s</a:t>
            </a:r>
            <a:r>
              <a:rPr lang="zh-CN" altLang="en-US" sz="1600" b="1" dirty="0" smtClean="0"/>
              <a:t> </a:t>
            </a:r>
            <a:r>
              <a:rPr lang="zh-CN" altLang="en-US" sz="1600" dirty="0" smtClean="0"/>
              <a:t>或</a:t>
            </a:r>
            <a:r>
              <a:rPr lang="zh-CN" altLang="en-US" sz="1600" b="1" dirty="0" smtClean="0"/>
              <a:t> </a:t>
            </a:r>
            <a:r>
              <a:rPr lang="en-US" altLang="zh-CN" sz="1600" b="1" dirty="0" smtClean="0"/>
              <a:t>ccl</a:t>
            </a:r>
            <a:r>
              <a:rPr lang="zh-CN" altLang="en-US" sz="1600" b="1" dirty="0" smtClean="0"/>
              <a:t> </a:t>
            </a:r>
            <a:r>
              <a:rPr lang="en-US" altLang="zh-CN" sz="1600" b="1" dirty="0" err="1" smtClean="0"/>
              <a:t>main.i</a:t>
            </a:r>
            <a:r>
              <a:rPr lang="en-US" altLang="zh-CN" sz="1600" b="1" dirty="0" smtClean="0"/>
              <a:t> </a:t>
            </a:r>
            <a:r>
              <a:rPr lang="en-US" altLang="zh-CN" sz="1600" b="1" dirty="0"/>
              <a:t>-o </a:t>
            </a:r>
            <a:r>
              <a:rPr lang="en-US" altLang="zh-CN" sz="1600" b="1" dirty="0" err="1" smtClean="0"/>
              <a:t>main.s</a:t>
            </a:r>
            <a:r>
              <a:rPr lang="zh-CN" altLang="en-US" sz="1600" b="1" dirty="0" smtClean="0"/>
              <a:t>，对</a:t>
            </a:r>
            <a:r>
              <a:rPr lang="en-US" altLang="zh-CN" sz="1600" dirty="0" err="1" smtClean="0"/>
              <a:t>main.i</a:t>
            </a:r>
            <a:r>
              <a:rPr lang="zh-CN" altLang="en-US" sz="1600" dirty="0" smtClean="0"/>
              <a:t> 进行编译并生成汇编代码文件</a:t>
            </a:r>
            <a:r>
              <a:rPr lang="en-US" altLang="zh-CN" sz="1600" dirty="0" err="1" smtClean="0"/>
              <a:t>main.s</a:t>
            </a:r>
            <a:endParaRPr lang="zh-CN" altLang="en-US" sz="1600" dirty="0" smtClean="0"/>
          </a:p>
          <a:p>
            <a:pPr lvl="2"/>
            <a:r>
              <a:rPr lang="zh-CN" altLang="en-US" sz="1600" dirty="0" smtClean="0"/>
              <a:t>将预处理和编译两个步骤合并为一个步骤：使用</a:t>
            </a:r>
            <a:r>
              <a:rPr lang="zh-CN" altLang="en-US" sz="1600" dirty="0"/>
              <a:t>命令 </a:t>
            </a:r>
            <a:r>
              <a:rPr lang="en-US" altLang="zh-CN" sz="1600" b="1" dirty="0" err="1"/>
              <a:t>gcc</a:t>
            </a:r>
            <a:r>
              <a:rPr lang="zh-CN" altLang="en-US" sz="1600" b="1" dirty="0"/>
              <a:t> </a:t>
            </a:r>
            <a:r>
              <a:rPr lang="en-US" altLang="zh-CN" sz="1600" b="1" dirty="0"/>
              <a:t>-S</a:t>
            </a:r>
            <a:r>
              <a:rPr lang="zh-CN" altLang="en-US" sz="1600" b="1" dirty="0"/>
              <a:t> </a:t>
            </a:r>
            <a:r>
              <a:rPr lang="en-US" altLang="zh-CN" sz="1600" b="1" dirty="0" err="1" smtClean="0"/>
              <a:t>main.c</a:t>
            </a:r>
            <a:r>
              <a:rPr lang="en-US" altLang="zh-CN" sz="1600" b="1" dirty="0" smtClean="0"/>
              <a:t> </a:t>
            </a:r>
            <a:r>
              <a:rPr lang="en-US" altLang="zh-CN" sz="1600" b="1" dirty="0"/>
              <a:t>-o </a:t>
            </a:r>
            <a:r>
              <a:rPr lang="en-US" altLang="zh-CN" sz="1600" b="1" dirty="0" err="1"/>
              <a:t>main.s</a:t>
            </a:r>
            <a:r>
              <a:rPr lang="zh-CN" altLang="en-US" sz="1600" b="1" dirty="0"/>
              <a:t> </a:t>
            </a:r>
            <a:r>
              <a:rPr lang="zh-CN" altLang="en-US" sz="1600" dirty="0"/>
              <a:t>或</a:t>
            </a:r>
            <a:r>
              <a:rPr lang="zh-CN" altLang="en-US" sz="1600" b="1" dirty="0"/>
              <a:t> </a:t>
            </a:r>
            <a:r>
              <a:rPr lang="en-US" altLang="zh-CN" sz="1600" b="1" dirty="0" err="1" smtClean="0"/>
              <a:t>gcc</a:t>
            </a:r>
            <a:r>
              <a:rPr lang="zh-CN" altLang="en-US" sz="1600" b="1" dirty="0" smtClean="0"/>
              <a:t> </a:t>
            </a:r>
            <a:r>
              <a:rPr lang="mr-IN" altLang="zh-CN" sz="1600" b="1" dirty="0" smtClean="0"/>
              <a:t>-</a:t>
            </a:r>
            <a:r>
              <a:rPr lang="en-US" altLang="zh-CN" sz="1600" b="1" dirty="0" smtClean="0"/>
              <a:t>S </a:t>
            </a:r>
            <a:r>
              <a:rPr lang="en-US" altLang="zh-CN" sz="1600" b="1" dirty="0" err="1" smtClean="0"/>
              <a:t>main.c</a:t>
            </a:r>
            <a:r>
              <a:rPr lang="zh-CN" altLang="en-US" sz="1600" b="1" dirty="0" smtClean="0"/>
              <a:t>，直接对</a:t>
            </a:r>
            <a:r>
              <a:rPr lang="en-US" altLang="zh-CN" sz="1600" dirty="0" err="1" smtClean="0"/>
              <a:t>main.c</a:t>
            </a:r>
            <a:r>
              <a:rPr lang="zh-CN" altLang="en-US" sz="1600" dirty="0" smtClean="0"/>
              <a:t> 预处理并编译生成</a:t>
            </a:r>
            <a:r>
              <a:rPr lang="zh-CN" altLang="en-US" sz="1600" dirty="0"/>
              <a:t>汇编代码文件</a:t>
            </a:r>
            <a:r>
              <a:rPr lang="en-US" altLang="zh-CN" sz="1600" dirty="0" err="1" smtClean="0"/>
              <a:t>main.s</a:t>
            </a:r>
            <a:endParaRPr lang="en-US" altLang="zh-CN" sz="800" dirty="0"/>
          </a:p>
          <a:p>
            <a:pPr lvl="1"/>
            <a:r>
              <a:rPr lang="zh-CN" altLang="en-US" sz="2000" dirty="0"/>
              <a:t>汇编代码扩展名为</a:t>
            </a:r>
            <a:r>
              <a:rPr lang="zh-CN" altLang="en-US" sz="2000" b="1" dirty="0"/>
              <a:t> </a:t>
            </a:r>
            <a:r>
              <a:rPr lang="en-US" altLang="zh-CN" sz="2000" b="1" dirty="0"/>
              <a:t>.s</a:t>
            </a:r>
            <a:endParaRPr lang="zh-CN" altLang="en-US" sz="2000" b="1" dirty="0"/>
          </a:p>
          <a:p>
            <a:pPr lvl="1"/>
            <a:endParaRPr lang="zh-CN" altLang="en-US" sz="2000" b="1" dirty="0" smtClean="0"/>
          </a:p>
        </p:txBody>
      </p:sp>
    </p:spTree>
    <p:extLst>
      <p:ext uri="{BB962C8B-B14F-4D97-AF65-F5344CB8AC3E}">
        <p14:creationId xmlns:p14="http://schemas.microsoft.com/office/powerpoint/2010/main" val="1816863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a:latin typeface="+mj-lt"/>
              </a:rPr>
              <a:t>4</a:t>
            </a:r>
            <a:r>
              <a:rPr lang="zh-CN" altLang="en-US" dirty="0" smtClean="0">
                <a:latin typeface="+mj-lt"/>
              </a:rPr>
              <a:t> 编译、汇编和静态链接</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en-US" altLang="zh-CN" sz="2400" b="1" dirty="0" smtClean="0"/>
              <a:t>3.</a:t>
            </a:r>
            <a:r>
              <a:rPr lang="zh-CN" altLang="en-US" sz="2400" b="1" dirty="0" smtClean="0"/>
              <a:t> 汇编</a:t>
            </a:r>
            <a:r>
              <a:rPr lang="en-US" altLang="zh-CN" sz="2400" b="1" dirty="0" smtClean="0"/>
              <a:t>(assembly)</a:t>
            </a:r>
            <a:endParaRPr lang="zh-CN" altLang="en-US" sz="2400" b="1" dirty="0" smtClean="0"/>
          </a:p>
          <a:p>
            <a:pPr lvl="1"/>
            <a:r>
              <a:rPr lang="zh-CN" altLang="en-US" sz="2000" b="1" dirty="0" smtClean="0"/>
              <a:t>汇编功能：将编译生成的汇编语言代码转换为机器语言代码</a:t>
            </a:r>
            <a:r>
              <a:rPr lang="zh-CN" altLang="en-US" sz="2000" dirty="0" smtClean="0"/>
              <a:t>。因为通常最终的可执行目标文件由多个不同模块对应的机器语言目标代码组合而成，所以在生成单个模块的机器语言目标代码时，不可能</a:t>
            </a:r>
            <a:r>
              <a:rPr lang="zh-CN" altLang="en-US" sz="2000" dirty="0" smtClean="0"/>
              <a:t>确定</a:t>
            </a:r>
            <a:r>
              <a:rPr lang="zh-CN" altLang="en-US" sz="2000" dirty="0" smtClean="0"/>
              <a:t>每条</a:t>
            </a:r>
            <a:r>
              <a:rPr lang="zh-CN" altLang="en-US" sz="2000" dirty="0" smtClean="0"/>
              <a:t>指令</a:t>
            </a:r>
            <a:r>
              <a:rPr lang="zh-CN" altLang="en-US" sz="2000" dirty="0" smtClean="0"/>
              <a:t>或者每个数据终止的地址，即单个模块的机器语言目标代码需要重定位，因此，通常把汇编生成的机器语言目标代码文件称为可重定位目标文件。</a:t>
            </a:r>
            <a:endParaRPr lang="en-US" altLang="zh-CN" sz="2000" dirty="0" smtClean="0"/>
          </a:p>
          <a:p>
            <a:pPr lvl="1"/>
            <a:r>
              <a:rPr lang="zh-CN" altLang="en-US" sz="2000" b="1" dirty="0" smtClean="0"/>
              <a:t>汇编命令：</a:t>
            </a:r>
            <a:r>
              <a:rPr lang="en-US" altLang="zh-CN" sz="2000" b="1" dirty="0" err="1" smtClean="0"/>
              <a:t>gcc</a:t>
            </a:r>
            <a:r>
              <a:rPr lang="en-US" altLang="zh-CN" sz="2000" b="1" dirty="0"/>
              <a:t> </a:t>
            </a:r>
            <a:r>
              <a:rPr lang="en-US" altLang="zh-CN" sz="2000" b="1" dirty="0" smtClean="0"/>
              <a:t>-c </a:t>
            </a:r>
            <a:r>
              <a:rPr lang="zh-CN" altLang="en-US" sz="2000" b="1" dirty="0" smtClean="0"/>
              <a:t>或 </a:t>
            </a:r>
            <a:r>
              <a:rPr lang="en-US" altLang="zh-CN" sz="2000" b="1" dirty="0" smtClean="0"/>
              <a:t>as</a:t>
            </a:r>
            <a:endParaRPr lang="zh-CN" altLang="en-US" sz="2000" b="1" dirty="0" smtClean="0"/>
          </a:p>
          <a:p>
            <a:pPr lvl="1"/>
            <a:r>
              <a:rPr lang="zh-CN" altLang="en-US" sz="2000" dirty="0" smtClean="0"/>
              <a:t>例如：</a:t>
            </a:r>
          </a:p>
          <a:p>
            <a:pPr lvl="2"/>
            <a:r>
              <a:rPr lang="zh-CN" altLang="en-US" sz="1600" dirty="0" smtClean="0"/>
              <a:t>使用命令</a:t>
            </a:r>
            <a:r>
              <a:rPr lang="en-US" altLang="zh-CN" sz="1600" b="1" dirty="0"/>
              <a:t> </a:t>
            </a:r>
            <a:r>
              <a:rPr lang="en-US" altLang="zh-CN" sz="1600" b="1" dirty="0" err="1" smtClean="0"/>
              <a:t>gcc</a:t>
            </a:r>
            <a:r>
              <a:rPr lang="en-US" altLang="zh-CN" sz="1600" b="1" dirty="0" smtClean="0"/>
              <a:t> -c </a:t>
            </a:r>
            <a:r>
              <a:rPr lang="en-US" altLang="zh-CN" sz="1600" b="1" dirty="0" err="1" smtClean="0"/>
              <a:t>main.s</a:t>
            </a:r>
            <a:r>
              <a:rPr lang="en-US" altLang="zh-CN" sz="1600" b="1" dirty="0" smtClean="0"/>
              <a:t> -o </a:t>
            </a:r>
            <a:r>
              <a:rPr lang="en-US" altLang="zh-CN" sz="1600" b="1" dirty="0" err="1" smtClean="0"/>
              <a:t>main.o</a:t>
            </a:r>
            <a:r>
              <a:rPr lang="en-US" altLang="zh-CN" sz="1600" b="1" dirty="0" smtClean="0"/>
              <a:t> </a:t>
            </a:r>
            <a:r>
              <a:rPr lang="zh-CN" altLang="en-US" sz="1600" b="1" dirty="0" smtClean="0"/>
              <a:t>或 </a:t>
            </a:r>
            <a:r>
              <a:rPr lang="en-US" altLang="zh-CN" sz="1600" b="1" dirty="0" smtClean="0"/>
              <a:t>as</a:t>
            </a:r>
            <a:r>
              <a:rPr lang="zh-CN" altLang="en-US" sz="1600" b="1" dirty="0" smtClean="0"/>
              <a:t> </a:t>
            </a:r>
            <a:r>
              <a:rPr lang="en-US" altLang="zh-CN" sz="1600" b="1" dirty="0" err="1" smtClean="0"/>
              <a:t>main.s</a:t>
            </a:r>
            <a:r>
              <a:rPr lang="en-US" altLang="zh-CN" sz="1600" b="1" dirty="0" smtClean="0"/>
              <a:t> -o </a:t>
            </a:r>
            <a:r>
              <a:rPr lang="en-US" altLang="zh-CN" sz="1600" b="1" dirty="0" err="1" smtClean="0"/>
              <a:t>main.o</a:t>
            </a:r>
            <a:r>
              <a:rPr lang="zh-CN" altLang="en-US" sz="1600" b="1" dirty="0" smtClean="0"/>
              <a:t>，</a:t>
            </a:r>
            <a:r>
              <a:rPr lang="zh-CN" altLang="en-US" sz="1600" dirty="0" smtClean="0"/>
              <a:t>对汇编语言代码文件文件</a:t>
            </a:r>
            <a:r>
              <a:rPr lang="en-US" altLang="zh-CN" sz="1600" dirty="0" err="1" smtClean="0"/>
              <a:t>main.s</a:t>
            </a:r>
            <a:r>
              <a:rPr lang="zh-CN" altLang="en-US" sz="1600" dirty="0" smtClean="0"/>
              <a:t>进行汇编，以生成可重定位目标文件</a:t>
            </a:r>
            <a:r>
              <a:rPr lang="en-US" altLang="zh-CN" sz="1600" dirty="0" err="1" smtClean="0"/>
              <a:t>main.o</a:t>
            </a:r>
            <a:endParaRPr lang="zh-CN" altLang="en-US" sz="1600" dirty="0" smtClean="0"/>
          </a:p>
          <a:p>
            <a:pPr lvl="2"/>
            <a:r>
              <a:rPr lang="zh-CN" altLang="en-US" sz="1600" dirty="0"/>
              <a:t>将</a:t>
            </a:r>
            <a:r>
              <a:rPr lang="zh-CN" altLang="en-US" sz="1600" dirty="0" smtClean="0"/>
              <a:t>预处理、编译和汇编三个</a:t>
            </a:r>
            <a:r>
              <a:rPr lang="zh-CN" altLang="en-US" sz="1600" dirty="0"/>
              <a:t>步骤合并为一个</a:t>
            </a:r>
            <a:r>
              <a:rPr lang="zh-CN" altLang="en-US" sz="1600" dirty="0" smtClean="0"/>
              <a:t>步骤，使用命令</a:t>
            </a:r>
            <a:r>
              <a:rPr lang="en-US" altLang="zh-CN" sz="1600" dirty="0" smtClean="0"/>
              <a:t> </a:t>
            </a:r>
            <a:r>
              <a:rPr lang="en-US" altLang="zh-CN" sz="1600" b="1" dirty="0" err="1" smtClean="0"/>
              <a:t>gcc</a:t>
            </a:r>
            <a:r>
              <a:rPr lang="en-US" altLang="zh-CN" sz="1600" b="1" dirty="0" smtClean="0"/>
              <a:t> </a:t>
            </a:r>
            <a:r>
              <a:rPr lang="en-US" altLang="zh-CN" sz="1600" b="1" dirty="0"/>
              <a:t>-c </a:t>
            </a:r>
            <a:r>
              <a:rPr lang="en-US" altLang="zh-CN" sz="1600" b="1" dirty="0" err="1" smtClean="0"/>
              <a:t>main.c</a:t>
            </a:r>
            <a:r>
              <a:rPr lang="en-US" altLang="zh-CN" sz="1600" b="1" dirty="0" smtClean="0"/>
              <a:t> </a:t>
            </a:r>
            <a:r>
              <a:rPr lang="en-US" altLang="zh-CN" sz="1600" b="1" dirty="0"/>
              <a:t>-o </a:t>
            </a:r>
            <a:r>
              <a:rPr lang="en-US" altLang="zh-CN" sz="1600" b="1" dirty="0" err="1"/>
              <a:t>main.o</a:t>
            </a:r>
            <a:r>
              <a:rPr lang="en-US" altLang="zh-CN" sz="1600" b="1" dirty="0"/>
              <a:t> </a:t>
            </a:r>
            <a:r>
              <a:rPr lang="zh-CN" altLang="en-US" sz="1600" dirty="0" smtClean="0"/>
              <a:t>或</a:t>
            </a:r>
            <a:r>
              <a:rPr lang="zh-CN" altLang="en-US" sz="1600" b="1" dirty="0" smtClean="0"/>
              <a:t> </a:t>
            </a:r>
            <a:r>
              <a:rPr lang="en-US" altLang="zh-CN" sz="1600" b="1" dirty="0" err="1" smtClean="0"/>
              <a:t>gcc</a:t>
            </a:r>
            <a:r>
              <a:rPr lang="zh-CN" altLang="en-US" sz="1600" b="1" dirty="0" smtClean="0"/>
              <a:t> </a:t>
            </a:r>
            <a:r>
              <a:rPr lang="en-US" altLang="zh-CN" sz="1600" b="1" dirty="0" smtClean="0"/>
              <a:t>-c</a:t>
            </a:r>
            <a:r>
              <a:rPr lang="zh-CN" altLang="en-US" sz="1600" b="1" dirty="0"/>
              <a:t> </a:t>
            </a:r>
            <a:r>
              <a:rPr lang="en-US" altLang="zh-CN" sz="1600" b="1" dirty="0" err="1" smtClean="0"/>
              <a:t>main.c</a:t>
            </a:r>
            <a:r>
              <a:rPr lang="zh-CN" altLang="en-US" sz="1600" b="1" dirty="0" smtClean="0"/>
              <a:t>，直接对</a:t>
            </a:r>
            <a:r>
              <a:rPr lang="en-US" altLang="zh-CN" sz="1600" b="1" dirty="0" err="1" smtClean="0"/>
              <a:t>main</a:t>
            </a:r>
            <a:r>
              <a:rPr lang="en-US" altLang="zh-CN" sz="1600" dirty="0" err="1" smtClean="0"/>
              <a:t>.c</a:t>
            </a:r>
            <a:r>
              <a:rPr lang="zh-CN" altLang="en-US" sz="1600" dirty="0" smtClean="0"/>
              <a:t>进行预处理并编译生成可重定位目标文件</a:t>
            </a:r>
            <a:r>
              <a:rPr lang="en-US" altLang="zh-CN" sz="1600" dirty="0" err="1" smtClean="0"/>
              <a:t>main.o</a:t>
            </a:r>
            <a:endParaRPr lang="en-US" altLang="zh-CN" sz="1600" b="1" dirty="0" smtClean="0"/>
          </a:p>
        </p:txBody>
      </p:sp>
    </p:spTree>
    <p:extLst>
      <p:ext uri="{BB962C8B-B14F-4D97-AF65-F5344CB8AC3E}">
        <p14:creationId xmlns:p14="http://schemas.microsoft.com/office/powerpoint/2010/main" val="1227511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lvl="0" algn="l"/>
            <a:r>
              <a:rPr lang="en-US" altLang="zh-CN" dirty="0" smtClean="0">
                <a:latin typeface="+mj-lt"/>
              </a:rPr>
              <a:t>1.1</a:t>
            </a:r>
            <a:r>
              <a:rPr lang="zh-CN" altLang="en-US" dirty="0">
                <a:latin typeface="+mj-lt"/>
              </a:rPr>
              <a:t> </a:t>
            </a:r>
            <a:r>
              <a:rPr lang="zh-CN" altLang="en-US" dirty="0" smtClean="0">
                <a:latin typeface="+mj-lt"/>
              </a:rPr>
              <a:t>虚拟机安装</a:t>
            </a:r>
            <a:endParaRPr lang="zh-CN" altLang="en-US" dirty="0">
              <a:latin typeface="+mj-lt"/>
            </a:endParaRPr>
          </a:p>
        </p:txBody>
      </p:sp>
      <p:sp>
        <p:nvSpPr>
          <p:cNvPr id="6" name="内容占位符 2"/>
          <p:cNvSpPr>
            <a:spLocks noGrp="1"/>
          </p:cNvSpPr>
          <p:nvPr>
            <p:ph idx="1"/>
          </p:nvPr>
        </p:nvSpPr>
        <p:spPr>
          <a:xfrm>
            <a:off x="323528" y="1412776"/>
            <a:ext cx="8136904" cy="4392488"/>
          </a:xfrm>
        </p:spPr>
        <p:txBody>
          <a:bodyPr/>
          <a:lstStyle/>
          <a:p>
            <a:r>
              <a:rPr lang="en-US" altLang="zh-CN" sz="2400" b="1" dirty="0" smtClean="0">
                <a:solidFill>
                  <a:schemeClr val="accent4"/>
                </a:solidFill>
                <a:latin typeface="+mj-lt"/>
              </a:rPr>
              <a:t>1.</a:t>
            </a:r>
            <a:r>
              <a:rPr lang="zh-CN" altLang="en-US" sz="2400" b="1" dirty="0" smtClean="0">
                <a:solidFill>
                  <a:schemeClr val="accent4"/>
                </a:solidFill>
                <a:latin typeface="+mj-lt"/>
              </a:rPr>
              <a:t> 虚拟机下载</a:t>
            </a:r>
          </a:p>
          <a:p>
            <a:r>
              <a:rPr lang="en-US" altLang="zh-CN" sz="2400" u="sng" dirty="0">
                <a:hlinkClick r:id="rId3"/>
              </a:rPr>
              <a:t>https://www.virtualbox.org/wiki/Downloads</a:t>
            </a:r>
            <a:endParaRPr lang="zh-CN" altLang="zh-CN" sz="2400" dirty="0"/>
          </a:p>
          <a:p>
            <a:endParaRPr lang="zh-CN" altLang="en-US" sz="2400" b="1" dirty="0" smtClean="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dirty="0" smtClean="0"/>
          </a:p>
          <a:p>
            <a:r>
              <a:rPr lang="zh-CN" altLang="zh-CN" sz="2400" dirty="0" smtClean="0"/>
              <a:t>打开</a:t>
            </a:r>
            <a:r>
              <a:rPr lang="zh-CN" altLang="zh-CN" sz="2400" dirty="0"/>
              <a:t>链接，点击红框位置下载虚拟机安装</a:t>
            </a:r>
            <a:r>
              <a:rPr lang="zh-CN" altLang="zh-CN" sz="2400" dirty="0" smtClean="0"/>
              <a:t>包</a:t>
            </a:r>
            <a:endParaRPr lang="zh-CN" altLang="en-US" sz="2400" dirty="0" smtClean="0"/>
          </a:p>
          <a:p>
            <a:r>
              <a:rPr lang="zh-CN" altLang="en-US" sz="2400" b="1" dirty="0" smtClean="0"/>
              <a:t>备注：打开课程网站</a:t>
            </a:r>
            <a:r>
              <a:rPr lang="en-US" altLang="zh-CN" sz="2400" b="1" dirty="0" err="1" smtClean="0"/>
              <a:t>cslab.nju.edu.cn</a:t>
            </a:r>
            <a:r>
              <a:rPr lang="zh-CN" altLang="en-US" sz="2400" b="1" dirty="0" smtClean="0"/>
              <a:t>，首页的“网络资源中“在线课件”也可以下载</a:t>
            </a:r>
            <a:r>
              <a:rPr lang="en-US" altLang="zh-CN" sz="2400" b="1" dirty="0" err="1" smtClean="0"/>
              <a:t>VirtualBox</a:t>
            </a:r>
            <a:r>
              <a:rPr lang="zh-CN" altLang="en-US" sz="2400" b="1" dirty="0" smtClean="0"/>
              <a:t>。</a:t>
            </a:r>
            <a:endParaRPr lang="zh-CN" altLang="zh-CN" sz="2400" b="1" dirty="0"/>
          </a:p>
          <a:p>
            <a:endParaRPr lang="zh-CN" altLang="en-US" sz="2400" b="1" dirty="0" smtClean="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a:picLocks noChangeAspect="1"/>
          </p:cNvPicPr>
          <p:nvPr/>
        </p:nvPicPr>
        <p:blipFill>
          <a:blip r:embed="rId4"/>
          <a:stretch>
            <a:fillRect/>
          </a:stretch>
        </p:blipFill>
        <p:spPr>
          <a:xfrm>
            <a:off x="899593" y="2335036"/>
            <a:ext cx="4392488" cy="2399421"/>
          </a:xfrm>
          <a:prstGeom prst="rect">
            <a:avLst/>
          </a:prstGeom>
        </p:spPr>
      </p:pic>
    </p:spTree>
    <p:extLst>
      <p:ext uri="{BB962C8B-B14F-4D97-AF65-F5344CB8AC3E}">
        <p14:creationId xmlns:p14="http://schemas.microsoft.com/office/powerpoint/2010/main" val="20884134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a:latin typeface="+mj-lt"/>
              </a:rPr>
              <a:t>4</a:t>
            </a:r>
            <a:r>
              <a:rPr lang="zh-CN" altLang="en-US" dirty="0" smtClean="0">
                <a:latin typeface="+mj-lt"/>
              </a:rPr>
              <a:t> 编译、汇编和静态链接</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en-US" altLang="zh-CN" sz="2400" b="1" dirty="0" smtClean="0"/>
              <a:t>4.</a:t>
            </a:r>
            <a:r>
              <a:rPr lang="zh-CN" altLang="en-US" sz="2400" b="1" dirty="0" smtClean="0"/>
              <a:t> 链接</a:t>
            </a:r>
            <a:r>
              <a:rPr lang="en-US" altLang="zh-CN" sz="2400" b="1" dirty="0" smtClean="0"/>
              <a:t>(linking)</a:t>
            </a:r>
            <a:endParaRPr lang="zh-CN" altLang="en-US" sz="1200" dirty="0" smtClean="0"/>
          </a:p>
          <a:p>
            <a:pPr lvl="1">
              <a:buClr>
                <a:srgbClr val="999933"/>
              </a:buClr>
            </a:pPr>
            <a:r>
              <a:rPr lang="zh-CN" altLang="en-US" sz="2000" b="1" dirty="0" smtClean="0"/>
              <a:t>链接功能：</a:t>
            </a:r>
            <a:r>
              <a:rPr lang="zh-CN" altLang="en-US" sz="2000" dirty="0" smtClean="0"/>
              <a:t>将所有关联的可重定位目标文件结合起来，以生成一个可执行文件。</a:t>
            </a:r>
            <a:endParaRPr lang="en-US" altLang="zh-CN" sz="2000" dirty="0" smtClean="0"/>
          </a:p>
          <a:p>
            <a:pPr lvl="1">
              <a:buClr>
                <a:srgbClr val="999933"/>
              </a:buClr>
            </a:pPr>
            <a:r>
              <a:rPr lang="zh-CN" altLang="en-US" sz="2000" b="1" dirty="0" smtClean="0"/>
              <a:t>链接命令：</a:t>
            </a:r>
            <a:r>
              <a:rPr lang="en-US" altLang="zh-CN" sz="2000" b="1" dirty="0" err="1" smtClean="0"/>
              <a:t>ld</a:t>
            </a:r>
            <a:endParaRPr lang="zh-CN" altLang="en-US" sz="2000" b="1" dirty="0" smtClean="0"/>
          </a:p>
          <a:p>
            <a:pPr lvl="1">
              <a:buClr>
                <a:srgbClr val="999933"/>
              </a:buClr>
            </a:pPr>
            <a:r>
              <a:rPr lang="zh-CN" altLang="en-US" sz="2000" b="1" dirty="0" smtClean="0"/>
              <a:t>例如：</a:t>
            </a:r>
            <a:r>
              <a:rPr lang="zh-CN" altLang="en-US" sz="2000" dirty="0"/>
              <a:t>使用</a:t>
            </a:r>
            <a:r>
              <a:rPr lang="zh-CN" altLang="en-US" sz="2000" dirty="0" smtClean="0"/>
              <a:t>命令</a:t>
            </a:r>
            <a:r>
              <a:rPr lang="en-US" altLang="zh-CN" sz="2000" dirty="0" smtClean="0"/>
              <a:t> </a:t>
            </a:r>
            <a:r>
              <a:rPr lang="en-US" altLang="zh-CN" sz="2000" dirty="0" err="1" smtClean="0"/>
              <a:t>gcc</a:t>
            </a:r>
            <a:r>
              <a:rPr lang="en-US" altLang="zh-CN" sz="2000" dirty="0" smtClean="0"/>
              <a:t> </a:t>
            </a:r>
            <a:r>
              <a:rPr lang="en-US" altLang="zh-CN" sz="2000" dirty="0"/>
              <a:t>-o main </a:t>
            </a:r>
            <a:r>
              <a:rPr lang="en-US" altLang="zh-CN" sz="2000" dirty="0" err="1"/>
              <a:t>main.o</a:t>
            </a:r>
            <a:r>
              <a:rPr lang="zh-CN" altLang="en-US" sz="2000" dirty="0"/>
              <a:t> </a:t>
            </a:r>
            <a:r>
              <a:rPr lang="en-US" altLang="zh-CN" sz="2000" dirty="0" err="1"/>
              <a:t>test.o</a:t>
            </a:r>
            <a:r>
              <a:rPr lang="zh-CN" altLang="en-US" sz="2000" dirty="0"/>
              <a:t>或 </a:t>
            </a:r>
            <a:r>
              <a:rPr lang="en-US" altLang="zh-CN" sz="2000" dirty="0" err="1"/>
              <a:t>ld</a:t>
            </a:r>
            <a:r>
              <a:rPr lang="en-US" altLang="zh-CN" sz="2000" dirty="0"/>
              <a:t> -o main </a:t>
            </a:r>
            <a:r>
              <a:rPr lang="en-US" altLang="zh-CN" sz="2000" dirty="0" err="1"/>
              <a:t>main.o</a:t>
            </a:r>
            <a:r>
              <a:rPr lang="en-US" altLang="zh-CN" sz="2000" dirty="0"/>
              <a:t> </a:t>
            </a:r>
            <a:r>
              <a:rPr lang="en-US" altLang="zh-CN" sz="2000" dirty="0" err="1"/>
              <a:t>test.o</a:t>
            </a:r>
            <a:r>
              <a:rPr lang="zh-CN" altLang="en-US" sz="2000" dirty="0" smtClean="0"/>
              <a:t>，来实现对源程序文件</a:t>
            </a:r>
            <a:r>
              <a:rPr lang="en-US" altLang="zh-CN" sz="2000" dirty="0" err="1" smtClean="0"/>
              <a:t>main.c</a:t>
            </a:r>
            <a:r>
              <a:rPr lang="en-US" altLang="zh-CN" sz="2000" dirty="0" smtClean="0"/>
              <a:t> </a:t>
            </a:r>
            <a:r>
              <a:rPr lang="zh-CN" altLang="en-US" sz="2000" dirty="0" smtClean="0"/>
              <a:t>和 </a:t>
            </a:r>
            <a:r>
              <a:rPr lang="en-US" altLang="zh-CN" sz="2000" dirty="0" err="1" smtClean="0"/>
              <a:t>test.c</a:t>
            </a:r>
            <a:r>
              <a:rPr lang="zh-CN" altLang="en-US" sz="2000" dirty="0" smtClean="0"/>
              <a:t> 的预处理、编译、汇编，并将两个可重定位目标文件</a:t>
            </a:r>
            <a:r>
              <a:rPr lang="en-US" altLang="zh-CN" sz="2000" dirty="0" err="1" smtClean="0"/>
              <a:t>main.o</a:t>
            </a:r>
            <a:r>
              <a:rPr lang="zh-CN" altLang="en-US" sz="2000" dirty="0" smtClean="0"/>
              <a:t>和</a:t>
            </a:r>
            <a:r>
              <a:rPr lang="en-US" altLang="zh-CN" sz="2000" dirty="0" err="1" smtClean="0"/>
              <a:t>test.o</a:t>
            </a:r>
            <a:r>
              <a:rPr lang="zh-CN" altLang="en-US" sz="2000" dirty="0" smtClean="0"/>
              <a:t>进行链接，最终生成可执行目标文件</a:t>
            </a:r>
            <a:r>
              <a:rPr lang="en-US" altLang="zh-CN" sz="2000" dirty="0" smtClean="0"/>
              <a:t>test</a:t>
            </a:r>
            <a:r>
              <a:rPr lang="zh-CN" altLang="en-US" sz="2000" dirty="0"/>
              <a:t>。</a:t>
            </a:r>
            <a:endParaRPr lang="zh-CN" altLang="en-US" sz="2000" b="1" dirty="0"/>
          </a:p>
          <a:p>
            <a:pPr lvl="1">
              <a:buClr>
                <a:srgbClr val="999933"/>
              </a:buClr>
            </a:pPr>
            <a:r>
              <a:rPr lang="zh-CN" altLang="en-US" sz="2000" b="1" dirty="0"/>
              <a:t>可重定位目标文件 </a:t>
            </a:r>
            <a:r>
              <a:rPr lang="en-US" altLang="zh-CN" sz="2000" b="1" dirty="0"/>
              <a:t>vs</a:t>
            </a:r>
            <a:r>
              <a:rPr lang="zh-CN" altLang="en-US" sz="2000" b="1" dirty="0"/>
              <a:t> 可执行目标文件：</a:t>
            </a:r>
          </a:p>
          <a:p>
            <a:pPr lvl="2"/>
            <a:r>
              <a:rPr lang="zh-CN" altLang="en-US" sz="1600" dirty="0"/>
              <a:t>可重定位目标</a:t>
            </a:r>
            <a:r>
              <a:rPr lang="zh-CN" altLang="en-US" sz="1600" dirty="0" smtClean="0"/>
              <a:t>文件：</a:t>
            </a:r>
          </a:p>
          <a:p>
            <a:pPr lvl="3"/>
            <a:r>
              <a:rPr lang="zh-CN" altLang="en-US" sz="1400" dirty="0" smtClean="0"/>
              <a:t>由单个模块生成</a:t>
            </a:r>
          </a:p>
          <a:p>
            <a:pPr lvl="3"/>
            <a:r>
              <a:rPr lang="zh-CN" altLang="en-US" sz="1400" dirty="0" smtClean="0"/>
              <a:t>代码总是从</a:t>
            </a:r>
            <a:r>
              <a:rPr lang="en-US" altLang="zh-CN" sz="1400" dirty="0" smtClean="0"/>
              <a:t>0</a:t>
            </a:r>
            <a:r>
              <a:rPr lang="zh-CN" altLang="en-US" sz="1400" dirty="0" smtClean="0"/>
              <a:t>开始</a:t>
            </a:r>
          </a:p>
          <a:p>
            <a:pPr lvl="2"/>
            <a:r>
              <a:rPr lang="zh-CN" altLang="en-US" sz="1600" dirty="0" smtClean="0"/>
              <a:t>可执行目标文件：</a:t>
            </a:r>
          </a:p>
          <a:p>
            <a:pPr lvl="3"/>
            <a:r>
              <a:rPr lang="zh-CN" altLang="en-US" sz="1400" dirty="0" smtClean="0"/>
              <a:t>由多</a:t>
            </a:r>
            <a:r>
              <a:rPr lang="zh-CN" altLang="en-US" sz="1400" dirty="0"/>
              <a:t>个模块组合而</a:t>
            </a:r>
            <a:r>
              <a:rPr lang="zh-CN" altLang="en-US" sz="1400" dirty="0" smtClean="0"/>
              <a:t>成</a:t>
            </a:r>
            <a:endParaRPr lang="zh-CN" altLang="en-US" sz="1400" dirty="0"/>
          </a:p>
          <a:p>
            <a:pPr lvl="3"/>
            <a:r>
              <a:rPr lang="zh-CN" altLang="en-US" sz="1400" dirty="0"/>
              <a:t>代码在操作系统规定的虚拟地址中</a:t>
            </a:r>
            <a:r>
              <a:rPr lang="zh-CN" altLang="en-US" sz="1400" dirty="0" smtClean="0"/>
              <a:t>产生</a:t>
            </a:r>
            <a:endParaRPr lang="zh-CN" altLang="en-US" sz="1400" dirty="0"/>
          </a:p>
        </p:txBody>
      </p:sp>
    </p:spTree>
    <p:extLst>
      <p:ext uri="{BB962C8B-B14F-4D97-AF65-F5344CB8AC3E}">
        <p14:creationId xmlns:p14="http://schemas.microsoft.com/office/powerpoint/2010/main" val="2087717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a:latin typeface="+mj-lt"/>
              </a:rPr>
              <a:t>4</a:t>
            </a:r>
            <a:r>
              <a:rPr lang="zh-CN" altLang="en-US" dirty="0" smtClean="0">
                <a:latin typeface="+mj-lt"/>
              </a:rPr>
              <a:t> 编译、汇编和静态链接</a:t>
            </a:r>
            <a:endParaRPr lang="zh-CN" altLang="en-US" dirty="0">
              <a:latin typeface="+mj-lt"/>
            </a:endParaRPr>
          </a:p>
        </p:txBody>
      </p:sp>
      <p:sp>
        <p:nvSpPr>
          <p:cNvPr id="8" name="内容占位符 2"/>
          <p:cNvSpPr>
            <a:spLocks noGrp="1"/>
          </p:cNvSpPr>
          <p:nvPr>
            <p:ph idx="1"/>
          </p:nvPr>
        </p:nvSpPr>
        <p:spPr>
          <a:xfrm>
            <a:off x="0" y="1218354"/>
            <a:ext cx="8244408" cy="5306990"/>
          </a:xfrm>
        </p:spPr>
        <p:txBody>
          <a:bodyPr/>
          <a:lstStyle/>
          <a:p>
            <a:r>
              <a:rPr lang="zh-CN" altLang="en-US" sz="2400" b="1" dirty="0" smtClean="0"/>
              <a:t>可执行目标文件的生成过程</a:t>
            </a:r>
            <a:endParaRPr lang="en-US" altLang="zh-CN" sz="2400" b="1" dirty="0" smtClean="0"/>
          </a:p>
          <a:p>
            <a:endParaRPr lang="en-US" altLang="zh-CN" sz="2400" b="1" dirty="0"/>
          </a:p>
          <a:p>
            <a:endParaRPr lang="en-US" altLang="zh-CN" sz="2400" b="1" dirty="0" smtClean="0"/>
          </a:p>
          <a:p>
            <a:endParaRPr lang="en-US" altLang="zh-CN" sz="2400" b="1" dirty="0"/>
          </a:p>
          <a:p>
            <a:endParaRPr lang="en-US" altLang="zh-CN" sz="2400" b="1" dirty="0" smtClean="0"/>
          </a:p>
          <a:p>
            <a:endParaRPr lang="en-US" altLang="zh-CN" sz="2400" b="1" dirty="0"/>
          </a:p>
          <a:p>
            <a:endParaRPr lang="en-US" altLang="zh-CN" sz="2400" b="1" dirty="0" smtClean="0"/>
          </a:p>
          <a:p>
            <a:endParaRPr lang="en-US" altLang="zh-CN" sz="2400" b="1" dirty="0"/>
          </a:p>
          <a:p>
            <a:pPr marL="0" indent="0">
              <a:buNone/>
            </a:pPr>
            <a:endParaRPr lang="en-US" altLang="zh-CN" sz="1800" b="1" dirty="0"/>
          </a:p>
          <a:p>
            <a:pPr lvl="0"/>
            <a:r>
              <a:rPr lang="zh-CN" altLang="en-US" sz="2000" b="1" dirty="0"/>
              <a:t>实验内容</a:t>
            </a:r>
            <a:r>
              <a:rPr lang="en-US" altLang="zh-CN" sz="2000" b="1" dirty="0"/>
              <a:t>3</a:t>
            </a:r>
            <a:r>
              <a:rPr lang="zh-CN" altLang="en-US" sz="2000" b="1" dirty="0"/>
              <a:t> </a:t>
            </a:r>
            <a:r>
              <a:rPr lang="en-US" altLang="zh-CN" sz="2000" b="1" dirty="0"/>
              <a:t>ii</a:t>
            </a:r>
            <a:r>
              <a:rPr lang="zh-CN" altLang="en-US" sz="2000" b="1" dirty="0"/>
              <a:t>：</a:t>
            </a:r>
            <a:r>
              <a:rPr lang="zh-CN" altLang="zh-CN" sz="2000" dirty="0"/>
              <a:t>编写简单的</a:t>
            </a:r>
            <a:r>
              <a:rPr lang="en-US" altLang="zh-CN" sz="2000" dirty="0"/>
              <a:t>C</a:t>
            </a:r>
            <a:r>
              <a:rPr lang="zh-CN" altLang="zh-CN" sz="2000" dirty="0"/>
              <a:t>语言源程序</a:t>
            </a:r>
            <a:r>
              <a:rPr lang="en-US" altLang="zh-CN" sz="2000" dirty="0" err="1"/>
              <a:t>hello.c</a:t>
            </a:r>
            <a:r>
              <a:rPr lang="zh-CN" altLang="zh-CN" sz="2000" dirty="0"/>
              <a:t>，通过预处理、编译、汇编、链接四个步骤将</a:t>
            </a:r>
            <a:r>
              <a:rPr lang="en-US" altLang="zh-CN" sz="2000" dirty="0"/>
              <a:t>C</a:t>
            </a:r>
            <a:r>
              <a:rPr lang="zh-CN" altLang="zh-CN" sz="2000" dirty="0"/>
              <a:t>语言源程序转换为可执行</a:t>
            </a:r>
            <a:r>
              <a:rPr lang="zh-CN" altLang="zh-CN" sz="2000" dirty="0" smtClean="0"/>
              <a:t>文件</a:t>
            </a:r>
            <a:r>
              <a:rPr lang="zh-CN" altLang="en-US" sz="2000" dirty="0" smtClean="0"/>
              <a:t>，</a:t>
            </a:r>
            <a:r>
              <a:rPr lang="zh-CN" altLang="zh-CN" sz="2000" dirty="0" smtClean="0"/>
              <a:t>即</a:t>
            </a:r>
            <a:endParaRPr lang="zh-CN" altLang="en-US" sz="2000" dirty="0" smtClean="0"/>
          </a:p>
          <a:p>
            <a:pPr marL="0" lvl="0" indent="0">
              <a:buNone/>
            </a:pPr>
            <a:r>
              <a:rPr lang="zh-CN" altLang="en-US" sz="2000" dirty="0"/>
              <a:t> </a:t>
            </a:r>
            <a:r>
              <a:rPr lang="zh-CN" altLang="en-US" sz="2000" dirty="0" smtClean="0"/>
              <a:t>      </a:t>
            </a:r>
            <a:r>
              <a:rPr lang="en-US" altLang="zh-CN" sz="2000" dirty="0" err="1" smtClean="0"/>
              <a:t>hello.c</a:t>
            </a:r>
            <a:r>
              <a:rPr lang="en-US" altLang="zh-CN" sz="2000" dirty="0" smtClean="0"/>
              <a:t> </a:t>
            </a:r>
            <a:r>
              <a:rPr lang="en-US" altLang="zh-CN" sz="2000" dirty="0"/>
              <a:t>-&gt; </a:t>
            </a:r>
            <a:r>
              <a:rPr lang="en-US" altLang="zh-CN" sz="2000" dirty="0" err="1"/>
              <a:t>hello.i</a:t>
            </a:r>
            <a:r>
              <a:rPr lang="en-US" altLang="zh-CN" sz="2000" dirty="0"/>
              <a:t> -&gt; </a:t>
            </a:r>
            <a:r>
              <a:rPr lang="en-US" altLang="zh-CN" sz="2000" dirty="0" err="1"/>
              <a:t>hello.s</a:t>
            </a:r>
            <a:r>
              <a:rPr lang="en-US" altLang="zh-CN" sz="2000" dirty="0"/>
              <a:t> -&gt; </a:t>
            </a:r>
            <a:r>
              <a:rPr lang="en-US" altLang="zh-CN" sz="2000" dirty="0" err="1"/>
              <a:t>hello.o</a:t>
            </a:r>
            <a:r>
              <a:rPr lang="en-US" altLang="zh-CN" sz="2000" dirty="0"/>
              <a:t> -&gt; hello</a:t>
            </a:r>
          </a:p>
          <a:p>
            <a:endParaRPr lang="zh-CN" altLang="en-US" sz="12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700808"/>
            <a:ext cx="4501145" cy="3371580"/>
          </a:xfrm>
          <a:prstGeom prst="rect">
            <a:avLst/>
          </a:prstGeom>
        </p:spPr>
      </p:pic>
    </p:spTree>
    <p:extLst>
      <p:ext uri="{BB962C8B-B14F-4D97-AF65-F5344CB8AC3E}">
        <p14:creationId xmlns:p14="http://schemas.microsoft.com/office/powerpoint/2010/main" val="1648700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5</a:t>
            </a:r>
            <a:r>
              <a:rPr lang="zh-CN" altLang="en-US" dirty="0">
                <a:latin typeface="+mj-lt"/>
              </a:rPr>
              <a:t> </a:t>
            </a:r>
            <a:r>
              <a:rPr lang="zh-CN" altLang="en-US" dirty="0" smtClean="0">
                <a:latin typeface="+mj-lt"/>
              </a:rPr>
              <a:t>反汇编</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zh-CN" altLang="en-US" sz="2400" b="1" dirty="0" smtClean="0"/>
              <a:t>反汇编工具</a:t>
            </a:r>
            <a:r>
              <a:rPr lang="en-US" altLang="zh-CN" sz="2400" b="1" dirty="0" err="1" smtClean="0"/>
              <a:t>objdump</a:t>
            </a:r>
            <a:endParaRPr lang="zh-CN" altLang="en-US" sz="1200" dirty="0"/>
          </a:p>
          <a:p>
            <a:r>
              <a:rPr lang="zh-CN" altLang="en-US" sz="2400" dirty="0" smtClean="0"/>
              <a:t>在命令行输入</a:t>
            </a:r>
            <a:r>
              <a:rPr lang="en-US" altLang="zh-CN" sz="2400" b="1" dirty="0" err="1" smtClean="0"/>
              <a:t>objdump</a:t>
            </a:r>
            <a:r>
              <a:rPr lang="zh-CN" altLang="en-US" sz="2400" dirty="0" smtClean="0"/>
              <a:t>可以查看所有的参数</a:t>
            </a:r>
          </a:p>
        </p:txBody>
      </p:sp>
      <p:pic>
        <p:nvPicPr>
          <p:cNvPr id="3" name="图片 2"/>
          <p:cNvPicPr>
            <a:picLocks noChangeAspect="1"/>
          </p:cNvPicPr>
          <p:nvPr/>
        </p:nvPicPr>
        <p:blipFill>
          <a:blip r:embed="rId3"/>
          <a:stretch>
            <a:fillRect/>
          </a:stretch>
        </p:blipFill>
        <p:spPr>
          <a:xfrm>
            <a:off x="683568" y="2060848"/>
            <a:ext cx="6263519" cy="4590327"/>
          </a:xfrm>
          <a:prstGeom prst="rect">
            <a:avLst/>
          </a:prstGeom>
        </p:spPr>
      </p:pic>
    </p:spTree>
    <p:extLst>
      <p:ext uri="{BB962C8B-B14F-4D97-AF65-F5344CB8AC3E}">
        <p14:creationId xmlns:p14="http://schemas.microsoft.com/office/powerpoint/2010/main" val="7246697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5</a:t>
            </a:r>
            <a:r>
              <a:rPr lang="zh-CN" altLang="en-US" dirty="0">
                <a:latin typeface="+mj-lt"/>
              </a:rPr>
              <a:t> </a:t>
            </a:r>
            <a:r>
              <a:rPr lang="zh-CN" altLang="en-US" dirty="0" smtClean="0">
                <a:latin typeface="+mj-lt"/>
              </a:rPr>
              <a:t>反汇编</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zh-CN" altLang="en-US" sz="2400" dirty="0" smtClean="0"/>
              <a:t>在命令行输入</a:t>
            </a:r>
            <a:r>
              <a:rPr lang="en-US" altLang="zh-CN" sz="2400" b="1" dirty="0" err="1" smtClean="0"/>
              <a:t>objdump</a:t>
            </a:r>
            <a:r>
              <a:rPr lang="zh-CN" altLang="en-US" sz="2400" b="1" dirty="0" smtClean="0"/>
              <a:t> </a:t>
            </a:r>
            <a:r>
              <a:rPr lang="en-US" altLang="zh-CN" sz="2400" b="1" dirty="0" smtClean="0"/>
              <a:t>-</a:t>
            </a:r>
            <a:r>
              <a:rPr lang="en-US" altLang="zh-CN" sz="2400" b="1" dirty="0" smtClean="0"/>
              <a:t>S</a:t>
            </a:r>
            <a:r>
              <a:rPr lang="zh-CN" altLang="en-US" sz="2400" b="1" dirty="0" smtClean="0"/>
              <a:t> </a:t>
            </a:r>
            <a:r>
              <a:rPr lang="zh-CN" altLang="en-US" sz="2400" b="1" dirty="0" smtClean="0"/>
              <a:t>可执行文件，</a:t>
            </a:r>
            <a:r>
              <a:rPr lang="zh-CN" altLang="en-US" sz="2400" dirty="0" smtClean="0"/>
              <a:t>可以</a:t>
            </a:r>
            <a:r>
              <a:rPr lang="zh-CN" altLang="zh-CN" sz="2400" dirty="0" smtClean="0"/>
              <a:t>查看</a:t>
            </a:r>
            <a:r>
              <a:rPr lang="zh-CN" altLang="zh-CN" sz="2400" dirty="0"/>
              <a:t>一个二进制文件的汇编代码 </a:t>
            </a:r>
            <a:endParaRPr lang="zh-CN" altLang="en-US" sz="2400" dirty="0" smtClean="0"/>
          </a:p>
        </p:txBody>
      </p:sp>
      <p:pic>
        <p:nvPicPr>
          <p:cNvPr id="4" name="图片 3"/>
          <p:cNvPicPr>
            <a:picLocks noChangeAspect="1"/>
          </p:cNvPicPr>
          <p:nvPr/>
        </p:nvPicPr>
        <p:blipFill>
          <a:blip r:embed="rId3"/>
          <a:stretch>
            <a:fillRect/>
          </a:stretch>
        </p:blipFill>
        <p:spPr>
          <a:xfrm>
            <a:off x="1547663" y="1700808"/>
            <a:ext cx="6606324" cy="4824536"/>
          </a:xfrm>
          <a:prstGeom prst="rect">
            <a:avLst/>
          </a:prstGeom>
        </p:spPr>
      </p:pic>
    </p:spTree>
    <p:extLst>
      <p:ext uri="{BB962C8B-B14F-4D97-AF65-F5344CB8AC3E}">
        <p14:creationId xmlns:p14="http://schemas.microsoft.com/office/powerpoint/2010/main" val="716777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r>
              <a:rPr lang="en-US" altLang="zh-CN" dirty="0" smtClean="0">
                <a:latin typeface="+mj-lt"/>
              </a:rPr>
              <a:t>5</a:t>
            </a:r>
            <a:r>
              <a:rPr lang="zh-CN" altLang="en-US" dirty="0">
                <a:latin typeface="+mj-lt"/>
              </a:rPr>
              <a:t> </a:t>
            </a:r>
            <a:r>
              <a:rPr lang="zh-CN" altLang="en-US" dirty="0" smtClean="0">
                <a:latin typeface="+mj-lt"/>
              </a:rPr>
              <a:t>反汇编</a:t>
            </a:r>
            <a:endParaRPr lang="zh-CN" altLang="en-US" dirty="0">
              <a:latin typeface="+mj-lt"/>
            </a:endParaRPr>
          </a:p>
        </p:txBody>
      </p:sp>
      <p:sp>
        <p:nvSpPr>
          <p:cNvPr id="8" name="内容占位符 2"/>
          <p:cNvSpPr>
            <a:spLocks noGrp="1"/>
          </p:cNvSpPr>
          <p:nvPr>
            <p:ph idx="1"/>
          </p:nvPr>
        </p:nvSpPr>
        <p:spPr>
          <a:xfrm>
            <a:off x="0" y="1196752"/>
            <a:ext cx="8244408" cy="4824536"/>
          </a:xfrm>
        </p:spPr>
        <p:txBody>
          <a:bodyPr/>
          <a:lstStyle/>
          <a:p>
            <a:r>
              <a:rPr lang="zh-CN" altLang="en-US" sz="2400" dirty="0" smtClean="0"/>
              <a:t>在命令行输入</a:t>
            </a:r>
            <a:r>
              <a:rPr lang="en-US" altLang="zh-CN" sz="2400" b="1" dirty="0" err="1" smtClean="0"/>
              <a:t>objdump</a:t>
            </a:r>
            <a:r>
              <a:rPr lang="zh-CN" altLang="en-US" sz="2400" b="1" dirty="0" smtClean="0"/>
              <a:t> </a:t>
            </a:r>
            <a:r>
              <a:rPr lang="en-US" altLang="zh-CN" sz="2400" b="1" dirty="0" smtClean="0"/>
              <a:t>-D</a:t>
            </a:r>
            <a:r>
              <a:rPr lang="zh-CN" altLang="en-US" sz="2400" b="1" dirty="0" smtClean="0"/>
              <a:t> </a:t>
            </a:r>
            <a:r>
              <a:rPr lang="zh-CN" altLang="en-US" sz="2400" b="1" dirty="0" smtClean="0"/>
              <a:t>可执行文件，</a:t>
            </a:r>
            <a:r>
              <a:rPr lang="zh-CN" altLang="en-US" sz="2400" dirty="0" smtClean="0"/>
              <a:t>可以</a:t>
            </a:r>
            <a:r>
              <a:rPr lang="zh-CN" altLang="zh-CN" sz="2400" dirty="0" smtClean="0"/>
              <a:t>查看</a:t>
            </a:r>
            <a:r>
              <a:rPr lang="zh-CN" altLang="en-US" sz="2400" dirty="0" smtClean="0"/>
              <a:t>可执行文件中所有的</a:t>
            </a:r>
            <a:r>
              <a:rPr lang="en-US" altLang="zh-CN" sz="2400" dirty="0" smtClean="0"/>
              <a:t>section</a:t>
            </a:r>
            <a:r>
              <a:rPr lang="zh-CN" altLang="zh-CN" sz="2400" dirty="0" smtClean="0"/>
              <a:t> </a:t>
            </a:r>
            <a:endParaRPr lang="zh-CN" altLang="en-US" sz="2400" dirty="0" smtClean="0"/>
          </a:p>
          <a:p>
            <a:pPr lvl="1"/>
            <a:r>
              <a:rPr lang="en-US" altLang="zh-CN" sz="2000" dirty="0" smtClean="0"/>
              <a:t>.</a:t>
            </a:r>
            <a:r>
              <a:rPr lang="en-US" altLang="zh-CN" sz="2000" dirty="0" err="1" smtClean="0"/>
              <a:t>init</a:t>
            </a:r>
            <a:endParaRPr lang="en-US" altLang="zh-CN" sz="2000" dirty="0"/>
          </a:p>
          <a:p>
            <a:pPr lvl="1"/>
            <a:r>
              <a:rPr lang="en-US" altLang="zh-CN" sz="2000" dirty="0" smtClean="0"/>
              <a:t>.text</a:t>
            </a:r>
          </a:p>
          <a:p>
            <a:pPr lvl="1"/>
            <a:r>
              <a:rPr lang="en-US" altLang="zh-CN" sz="2000" dirty="0" smtClean="0"/>
              <a:t>.</a:t>
            </a:r>
            <a:r>
              <a:rPr lang="en-US" altLang="zh-CN" sz="2000" dirty="0" err="1" smtClean="0"/>
              <a:t>rodata</a:t>
            </a:r>
            <a:endParaRPr lang="en-US" altLang="zh-CN" sz="2000" dirty="0" smtClean="0"/>
          </a:p>
          <a:p>
            <a:pPr lvl="1"/>
            <a:r>
              <a:rPr lang="en-US" altLang="zh-CN" sz="2000" dirty="0" smtClean="0"/>
              <a:t>.data</a:t>
            </a:r>
          </a:p>
          <a:p>
            <a:pPr lvl="1"/>
            <a:r>
              <a:rPr lang="en-US" altLang="zh-CN" sz="2000" dirty="0" smtClean="0"/>
              <a:t>.</a:t>
            </a:r>
            <a:r>
              <a:rPr lang="en-US" altLang="zh-CN" sz="2000" dirty="0" err="1" smtClean="0"/>
              <a:t>bss</a:t>
            </a:r>
            <a:endParaRPr lang="en-US" altLang="zh-CN" sz="2000" dirty="0" smtClean="0"/>
          </a:p>
          <a:p>
            <a:pPr lvl="1"/>
            <a:r>
              <a:rPr lang="en-US" altLang="zh-CN" sz="2000" dirty="0" smtClean="0"/>
              <a:t>.</a:t>
            </a:r>
            <a:r>
              <a:rPr lang="en-US" altLang="zh-CN" sz="2000" dirty="0" err="1" smtClean="0"/>
              <a:t>symtab</a:t>
            </a:r>
            <a:endParaRPr lang="en-US" altLang="zh-CN" sz="2000" dirty="0" smtClean="0"/>
          </a:p>
          <a:p>
            <a:pPr lvl="1"/>
            <a:r>
              <a:rPr lang="en-US" altLang="zh-CN" sz="2000" dirty="0" smtClean="0"/>
              <a:t>.debug</a:t>
            </a:r>
          </a:p>
          <a:p>
            <a:pPr lvl="1"/>
            <a:r>
              <a:rPr lang="en-US" altLang="zh-CN" sz="2000" dirty="0" smtClean="0"/>
              <a:t>.line</a:t>
            </a:r>
          </a:p>
          <a:p>
            <a:pPr lvl="1"/>
            <a:r>
              <a:rPr lang="en-US" altLang="zh-CN" sz="2000" dirty="0" smtClean="0"/>
              <a:t>.</a:t>
            </a:r>
            <a:r>
              <a:rPr lang="en-US" altLang="zh-CN" sz="2000" dirty="0" err="1" smtClean="0"/>
              <a:t>strtab</a:t>
            </a:r>
            <a:endParaRPr lang="en-US" altLang="zh-CN" sz="2000" dirty="0" smtClean="0"/>
          </a:p>
          <a:p>
            <a:pPr lvl="1"/>
            <a:r>
              <a:rPr lang="en-US" altLang="zh-CN" sz="2000" dirty="0" smtClean="0"/>
              <a:t>……</a:t>
            </a:r>
          </a:p>
        </p:txBody>
      </p:sp>
    </p:spTree>
    <p:extLst>
      <p:ext uri="{BB962C8B-B14F-4D97-AF65-F5344CB8AC3E}">
        <p14:creationId xmlns:p14="http://schemas.microsoft.com/office/powerpoint/2010/main" val="194525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121300" cy="576262"/>
          </a:xfrm>
        </p:spPr>
        <p:txBody>
          <a:bodyPr/>
          <a:lstStyle/>
          <a:p>
            <a:pPr algn="l"/>
            <a:r>
              <a:rPr lang="zh-CN" altLang="en-US" dirty="0" smtClean="0">
                <a:latin typeface="+mj-lt"/>
              </a:rPr>
              <a:t>提交要求</a:t>
            </a:r>
            <a:endParaRPr lang="zh-CN" altLang="en-US" dirty="0">
              <a:latin typeface="+mj-lt"/>
            </a:endParaRPr>
          </a:p>
        </p:txBody>
      </p:sp>
      <p:sp>
        <p:nvSpPr>
          <p:cNvPr id="3" name="内容占位符 2"/>
          <p:cNvSpPr>
            <a:spLocks noGrp="1"/>
          </p:cNvSpPr>
          <p:nvPr>
            <p:ph idx="1"/>
          </p:nvPr>
        </p:nvSpPr>
        <p:spPr>
          <a:xfrm>
            <a:off x="251520" y="1196752"/>
            <a:ext cx="8142287" cy="4608512"/>
          </a:xfrm>
        </p:spPr>
        <p:txBody>
          <a:bodyPr/>
          <a:lstStyle/>
          <a:p>
            <a:r>
              <a:rPr kumimoji="1" lang="zh-CN" altLang="en-US" b="1" dirty="0" smtClean="0"/>
              <a:t>提交格式</a:t>
            </a:r>
            <a:r>
              <a:rPr kumimoji="1" lang="zh-CN" altLang="en-US" dirty="0" smtClean="0"/>
              <a:t>：</a:t>
            </a:r>
            <a:r>
              <a:rPr lang="zh-CN" altLang="zh-CN" dirty="0"/>
              <a:t>提交一个压缩</a:t>
            </a:r>
            <a:r>
              <a:rPr lang="zh-CN" altLang="zh-CN" dirty="0" smtClean="0"/>
              <a:t>包到</a:t>
            </a:r>
            <a:r>
              <a:rPr lang="zh-CN" altLang="zh-CN" dirty="0"/>
              <a:t>课程网站 </a:t>
            </a:r>
            <a:r>
              <a:rPr lang="zh-CN" altLang="en-US" dirty="0"/>
              <a:t>。</a:t>
            </a:r>
            <a:endParaRPr lang="zh-CN" altLang="en-US" dirty="0" smtClean="0"/>
          </a:p>
          <a:p>
            <a:r>
              <a:rPr lang="zh-CN" altLang="en-US" b="1" dirty="0" smtClean="0"/>
              <a:t>压缩包命名格式</a:t>
            </a:r>
            <a:r>
              <a:rPr lang="zh-CN" altLang="en-US" sz="2400" dirty="0" smtClean="0"/>
              <a:t>：</a:t>
            </a:r>
            <a:r>
              <a:rPr lang="zh-CN" altLang="en-US" b="1" dirty="0" smtClean="0"/>
              <a:t>学号</a:t>
            </a:r>
            <a:r>
              <a:rPr lang="en-US" altLang="zh-CN" b="1" dirty="0" smtClean="0"/>
              <a:t>.zip</a:t>
            </a:r>
            <a:r>
              <a:rPr lang="zh-CN" altLang="en-US" dirty="0" smtClean="0"/>
              <a:t>，</a:t>
            </a:r>
            <a:r>
              <a:rPr lang="en-US" altLang="zh-CN" dirty="0" err="1" smtClean="0"/>
              <a:t>eg</a:t>
            </a:r>
            <a:r>
              <a:rPr lang="en-US" altLang="zh-CN" dirty="0" smtClean="0"/>
              <a:t>: 151220000.zip</a:t>
            </a:r>
            <a:endParaRPr lang="zh-CN" altLang="en-US" dirty="0"/>
          </a:p>
          <a:p>
            <a:pPr marL="0" indent="0">
              <a:buNone/>
            </a:pPr>
            <a:r>
              <a:rPr lang="zh-CN" altLang="en-US" sz="2400" dirty="0">
                <a:solidFill>
                  <a:srgbClr val="FF0000"/>
                </a:solidFill>
              </a:rPr>
              <a:t> </a:t>
            </a:r>
            <a:r>
              <a:rPr lang="zh-CN" altLang="en-US" sz="2400" dirty="0" smtClean="0">
                <a:solidFill>
                  <a:srgbClr val="FF0000"/>
                </a:solidFill>
              </a:rPr>
              <a:t>     注意压缩格式为</a:t>
            </a:r>
            <a:r>
              <a:rPr lang="en-US" altLang="zh-CN" sz="2400" b="1" dirty="0" smtClean="0">
                <a:solidFill>
                  <a:srgbClr val="FF0000"/>
                </a:solidFill>
              </a:rPr>
              <a:t>zip</a:t>
            </a:r>
            <a:r>
              <a:rPr lang="zh-CN" altLang="en-US" sz="2400" dirty="0" smtClean="0">
                <a:solidFill>
                  <a:srgbClr val="FF0000"/>
                </a:solidFill>
              </a:rPr>
              <a:t>，</a:t>
            </a:r>
            <a:r>
              <a:rPr lang="zh-CN" altLang="zh-CN" sz="2400" dirty="0">
                <a:solidFill>
                  <a:srgbClr val="FF0000"/>
                </a:solidFill>
              </a:rPr>
              <a:t>压缩包</a:t>
            </a:r>
            <a:r>
              <a:rPr lang="zh-CN" altLang="zh-CN" sz="2400" dirty="0" smtClean="0">
                <a:solidFill>
                  <a:srgbClr val="FF0000"/>
                </a:solidFill>
              </a:rPr>
              <a:t>内部</a:t>
            </a:r>
            <a:r>
              <a:rPr lang="zh-CN" altLang="en-US" sz="2400" dirty="0" smtClean="0">
                <a:solidFill>
                  <a:srgbClr val="FF0000"/>
                </a:solidFill>
              </a:rPr>
              <a:t>是</a:t>
            </a:r>
            <a:r>
              <a:rPr lang="zh-CN" altLang="zh-CN" sz="2400" dirty="0" smtClean="0">
                <a:solidFill>
                  <a:srgbClr val="FF0000"/>
                </a:solidFill>
              </a:rPr>
              <a:t>一</a:t>
            </a:r>
            <a:r>
              <a:rPr lang="zh-CN" altLang="zh-CN" sz="2400" dirty="0">
                <a:solidFill>
                  <a:srgbClr val="FF0000"/>
                </a:solidFill>
              </a:rPr>
              <a:t>个目录 </a:t>
            </a:r>
            <a:r>
              <a:rPr lang="zh-CN" altLang="en-US" sz="2400" dirty="0" smtClean="0">
                <a:solidFill>
                  <a:srgbClr val="FF0000"/>
                </a:solidFill>
              </a:rPr>
              <a:t>！！！</a:t>
            </a:r>
          </a:p>
          <a:p>
            <a:r>
              <a:rPr lang="en-US" altLang="zh-CN" dirty="0"/>
              <a:t>151220000.zip</a:t>
            </a:r>
            <a:r>
              <a:rPr lang="zh-CN" altLang="zh-CN" dirty="0"/>
              <a:t>解压后获得目录内容</a:t>
            </a:r>
            <a:r>
              <a:rPr lang="zh-CN" altLang="zh-CN" dirty="0" smtClean="0"/>
              <a:t>如下</a:t>
            </a:r>
            <a:r>
              <a:rPr lang="zh-CN" altLang="en-US" dirty="0" smtClean="0"/>
              <a:t>：</a:t>
            </a:r>
            <a:endParaRPr lang="en-US" altLang="zh-CN" sz="2400" dirty="0" smtClean="0">
              <a:solidFill>
                <a:srgbClr val="FF0000"/>
              </a:solidFill>
            </a:endParaRPr>
          </a:p>
          <a:p>
            <a:pPr marL="0" indent="0">
              <a:buNone/>
            </a:pPr>
            <a:r>
              <a:rPr lang="zh-CN" altLang="en-US" dirty="0" smtClean="0"/>
              <a:t>	</a:t>
            </a:r>
            <a:r>
              <a:rPr lang="en-US" altLang="zh-CN" dirty="0" smtClean="0"/>
              <a:t>151220000</a:t>
            </a:r>
            <a:endParaRPr lang="zh-CN" altLang="zh-CN" dirty="0"/>
          </a:p>
          <a:p>
            <a:pPr marL="0" indent="0">
              <a:buNone/>
            </a:pPr>
            <a:r>
              <a:rPr lang="zh-CN" altLang="en-US" dirty="0"/>
              <a:t>	</a:t>
            </a:r>
            <a:r>
              <a:rPr lang="zh-CN" altLang="en-US" dirty="0" smtClean="0"/>
              <a:t>	</a:t>
            </a:r>
            <a:r>
              <a:rPr lang="en-US" altLang="zh-CN" dirty="0" smtClean="0"/>
              <a:t>|----</a:t>
            </a:r>
            <a:r>
              <a:rPr lang="en-US" altLang="zh-CN" dirty="0" err="1" smtClean="0"/>
              <a:t>heart.S</a:t>
            </a:r>
            <a:endParaRPr lang="zh-CN" altLang="en-US" dirty="0"/>
          </a:p>
          <a:p>
            <a:pPr marL="0" indent="0">
              <a:buNone/>
            </a:pPr>
            <a:r>
              <a:rPr lang="zh-CN" altLang="en-US" dirty="0"/>
              <a:t>	</a:t>
            </a:r>
            <a:r>
              <a:rPr lang="zh-CN" altLang="en-US" dirty="0" smtClean="0"/>
              <a:t>	</a:t>
            </a:r>
            <a:r>
              <a:rPr lang="en-US" altLang="zh-CN" dirty="0" smtClean="0"/>
              <a:t>|----</a:t>
            </a:r>
            <a:r>
              <a:rPr lang="en-US" altLang="zh-CN" dirty="0" err="1" smtClean="0"/>
              <a:t>sqr.c</a:t>
            </a:r>
            <a:endParaRPr lang="zh-CN" altLang="en-US" dirty="0"/>
          </a:p>
          <a:p>
            <a:pPr marL="0" indent="0">
              <a:buNone/>
            </a:pPr>
            <a:r>
              <a:rPr lang="zh-CN" altLang="en-US" dirty="0"/>
              <a:t>	</a:t>
            </a:r>
            <a:r>
              <a:rPr lang="zh-CN" altLang="en-US" dirty="0" smtClean="0"/>
              <a:t>	</a:t>
            </a:r>
            <a:r>
              <a:rPr lang="en-US" altLang="zh-CN" dirty="0" smtClean="0"/>
              <a:t>|----</a:t>
            </a:r>
            <a:r>
              <a:rPr lang="en-US" altLang="zh-CN" dirty="0" err="1" smtClean="0"/>
              <a:t>matrix.c</a:t>
            </a:r>
            <a:endParaRPr lang="zh-CN" altLang="en-US" dirty="0"/>
          </a:p>
          <a:p>
            <a:pPr marL="0" indent="0">
              <a:buNone/>
            </a:pPr>
            <a:r>
              <a:rPr lang="zh-CN" altLang="en-US" dirty="0"/>
              <a:t>	</a:t>
            </a:r>
            <a:r>
              <a:rPr lang="zh-CN" altLang="en-US" dirty="0" smtClean="0"/>
              <a:t>	</a:t>
            </a:r>
            <a:r>
              <a:rPr lang="en-US" altLang="zh-CN" dirty="0" smtClean="0"/>
              <a:t>|----</a:t>
            </a:r>
            <a:r>
              <a:rPr lang="en-US" altLang="zh-CN" dirty="0" err="1" smtClean="0"/>
              <a:t>report.pdf</a:t>
            </a:r>
            <a:endParaRPr lang="zh-CN" altLang="en-US" dirty="0" smtClean="0"/>
          </a:p>
          <a:p>
            <a:pPr marL="0" indent="0">
              <a:buNone/>
            </a:pPr>
            <a:r>
              <a:rPr lang="zh-CN" altLang="en-US" sz="2400" dirty="0" smtClean="0"/>
              <a:t>      </a:t>
            </a:r>
            <a:r>
              <a:rPr lang="zh-CN" altLang="zh-CN" sz="2400" dirty="0" smtClean="0">
                <a:solidFill>
                  <a:srgbClr val="FF0000"/>
                </a:solidFill>
              </a:rPr>
              <a:t>注意</a:t>
            </a:r>
            <a:r>
              <a:rPr lang="zh-CN" altLang="zh-CN" sz="2400" dirty="0">
                <a:solidFill>
                  <a:srgbClr val="FF0000"/>
                </a:solidFill>
              </a:rPr>
              <a:t>文件名</a:t>
            </a:r>
            <a:r>
              <a:rPr lang="zh-CN" altLang="zh-CN" sz="2400" b="1" dirty="0">
                <a:solidFill>
                  <a:srgbClr val="FF0000"/>
                </a:solidFill>
              </a:rPr>
              <a:t>大小写</a:t>
            </a:r>
            <a:r>
              <a:rPr lang="zh-CN" altLang="zh-CN" sz="2400" dirty="0">
                <a:solidFill>
                  <a:srgbClr val="FF0000"/>
                </a:solidFill>
              </a:rPr>
              <a:t>和每一个文件的提交</a:t>
            </a:r>
            <a:r>
              <a:rPr lang="zh-CN" altLang="zh-CN" sz="2400" dirty="0" smtClean="0">
                <a:solidFill>
                  <a:srgbClr val="FF0000"/>
                </a:solidFill>
              </a:rPr>
              <a:t>要求</a:t>
            </a:r>
            <a:r>
              <a:rPr lang="zh-CN" altLang="en-US" sz="2400" dirty="0" smtClean="0">
                <a:solidFill>
                  <a:srgbClr val="FF0000"/>
                </a:solidFill>
              </a:rPr>
              <a:t>！！！</a:t>
            </a:r>
          </a:p>
          <a:p>
            <a:pPr marL="0" indent="0">
              <a:buNone/>
            </a:pPr>
            <a:endParaRPr lang="zh-CN" altLang="en-US" dirty="0" smtClean="0"/>
          </a:p>
          <a:p>
            <a:pPr marL="0" indent="0">
              <a:buNone/>
            </a:pPr>
            <a:endParaRPr lang="zh-CN" altLang="zh-CN" dirty="0"/>
          </a:p>
          <a:p>
            <a:endParaRPr kumimoji="1" lang="zh-CN" altLang="en-US" dirty="0">
              <a:solidFill>
                <a:srgbClr val="FF0000"/>
              </a:solidFill>
            </a:endParaRPr>
          </a:p>
        </p:txBody>
      </p:sp>
    </p:spTree>
    <p:extLst>
      <p:ext uri="{BB962C8B-B14F-4D97-AF65-F5344CB8AC3E}">
        <p14:creationId xmlns:p14="http://schemas.microsoft.com/office/powerpoint/2010/main" val="604712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lvl="0" algn="l"/>
            <a:r>
              <a:rPr lang="en-US" altLang="zh-CN" dirty="0" smtClean="0">
                <a:latin typeface="+mj-lt"/>
              </a:rPr>
              <a:t>1.1</a:t>
            </a:r>
            <a:r>
              <a:rPr lang="zh-CN" altLang="en-US" dirty="0" smtClean="0">
                <a:latin typeface="+mj-lt"/>
              </a:rPr>
              <a:t> 虚拟机安装</a:t>
            </a:r>
            <a:endParaRPr lang="zh-CN" altLang="en-US" dirty="0">
              <a:latin typeface="+mj-lt"/>
            </a:endParaRPr>
          </a:p>
        </p:txBody>
      </p:sp>
      <p:sp>
        <p:nvSpPr>
          <p:cNvPr id="6" name="内容占位符 2"/>
          <p:cNvSpPr>
            <a:spLocks noGrp="1"/>
          </p:cNvSpPr>
          <p:nvPr>
            <p:ph idx="1"/>
          </p:nvPr>
        </p:nvSpPr>
        <p:spPr>
          <a:xfrm>
            <a:off x="333792" y="1208336"/>
            <a:ext cx="8051588" cy="4176464"/>
          </a:xfrm>
        </p:spPr>
        <p:txBody>
          <a:bodyPr/>
          <a:lstStyle/>
          <a:p>
            <a:r>
              <a:rPr lang="en-US" altLang="zh-CN" sz="2400" b="1" dirty="0" smtClean="0">
                <a:solidFill>
                  <a:schemeClr val="accent4"/>
                </a:solidFill>
                <a:latin typeface="+mj-lt"/>
              </a:rPr>
              <a:t>2.</a:t>
            </a:r>
            <a:r>
              <a:rPr lang="zh-CN" altLang="en-US" sz="2400" b="1" dirty="0" smtClean="0">
                <a:solidFill>
                  <a:schemeClr val="accent4"/>
                </a:solidFill>
                <a:latin typeface="+mj-lt"/>
              </a:rPr>
              <a:t>  虚拟机安装：</a:t>
            </a:r>
          </a:p>
          <a:p>
            <a:r>
              <a:rPr lang="zh-CN" altLang="zh-CN" sz="2400" dirty="0"/>
              <a:t>双击安装，</a:t>
            </a:r>
            <a:r>
              <a:rPr lang="zh-CN" altLang="zh-CN" sz="2400" b="1" dirty="0"/>
              <a:t>安装过程跳出任何警告和弹窗都</a:t>
            </a:r>
            <a:r>
              <a:rPr lang="zh-CN" altLang="zh-CN" sz="2400" b="1" dirty="0" smtClean="0"/>
              <a:t>选确定选项</a:t>
            </a:r>
            <a:endParaRPr lang="zh-CN" altLang="en-US" sz="2400" b="1" dirty="0" smtClean="0">
              <a:solidFill>
                <a:schemeClr val="accent4"/>
              </a:solidFill>
              <a:latin typeface="+mj-lt"/>
            </a:endParaRPr>
          </a:p>
          <a:p>
            <a:r>
              <a:rPr lang="en-US" altLang="zh-CN" sz="2400" b="1" dirty="0" smtClean="0">
                <a:solidFill>
                  <a:schemeClr val="accent4"/>
                </a:solidFill>
                <a:latin typeface="+mj-lt"/>
              </a:rPr>
              <a:t>3.</a:t>
            </a:r>
            <a:r>
              <a:rPr lang="zh-CN" altLang="en-US" sz="2400" b="1" dirty="0" smtClean="0">
                <a:solidFill>
                  <a:schemeClr val="accent4"/>
                </a:solidFill>
                <a:latin typeface="+mj-lt"/>
              </a:rPr>
              <a:t>  虚拟机创建</a:t>
            </a: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smtClean="0">
              <a:solidFill>
                <a:schemeClr val="accent4"/>
              </a:solidFill>
              <a:latin typeface="+mj-lt"/>
            </a:endParaRPr>
          </a:p>
          <a:p>
            <a:r>
              <a:rPr lang="zh-CN" altLang="zh-CN" sz="2400" dirty="0"/>
              <a:t>由于实验要求，</a:t>
            </a:r>
            <a:r>
              <a:rPr lang="zh-CN" altLang="zh-CN" sz="2400" b="1" dirty="0">
                <a:solidFill>
                  <a:srgbClr val="FF0000"/>
                </a:solidFill>
              </a:rPr>
              <a:t>请选择</a:t>
            </a:r>
            <a:r>
              <a:rPr lang="en-US" altLang="zh-CN" sz="2400" b="1" dirty="0">
                <a:solidFill>
                  <a:srgbClr val="FF0000"/>
                </a:solidFill>
              </a:rPr>
              <a:t>32</a:t>
            </a:r>
            <a:r>
              <a:rPr lang="zh-CN" altLang="zh-CN" sz="2400" b="1" dirty="0">
                <a:solidFill>
                  <a:srgbClr val="FF0000"/>
                </a:solidFill>
              </a:rPr>
              <a:t>位</a:t>
            </a:r>
            <a:r>
              <a:rPr lang="zh-CN" altLang="zh-CN" sz="2400" b="1" dirty="0" smtClean="0">
                <a:solidFill>
                  <a:srgbClr val="FF0000"/>
                </a:solidFill>
              </a:rPr>
              <a:t>！</a:t>
            </a:r>
            <a:endParaRPr lang="zh-CN" altLang="en-US" sz="2400" b="1" dirty="0" smtClean="0">
              <a:solidFill>
                <a:srgbClr val="FF0000"/>
              </a:solidFill>
              <a:latin typeface="+mj-lt"/>
            </a:endParaRPr>
          </a:p>
          <a:p>
            <a:endParaRPr lang="zh-CN" altLang="en-US" sz="2400" b="1" dirty="0" smtClean="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7" name="图片 6"/>
          <p:cNvPicPr/>
          <p:nvPr/>
        </p:nvPicPr>
        <p:blipFill>
          <a:blip r:embed="rId3"/>
          <a:stretch>
            <a:fillRect/>
          </a:stretch>
        </p:blipFill>
        <p:spPr>
          <a:xfrm>
            <a:off x="333792" y="2810746"/>
            <a:ext cx="3518128" cy="2778494"/>
          </a:xfrm>
          <a:prstGeom prst="rect">
            <a:avLst/>
          </a:prstGeom>
        </p:spPr>
      </p:pic>
      <p:pic>
        <p:nvPicPr>
          <p:cNvPr id="3" name="图片 2"/>
          <p:cNvPicPr>
            <a:picLocks noChangeAspect="1"/>
          </p:cNvPicPr>
          <p:nvPr/>
        </p:nvPicPr>
        <p:blipFill>
          <a:blip r:embed="rId4"/>
          <a:stretch>
            <a:fillRect/>
          </a:stretch>
        </p:blipFill>
        <p:spPr>
          <a:xfrm>
            <a:off x="4402244" y="2819874"/>
            <a:ext cx="3842164" cy="2830408"/>
          </a:xfrm>
          <a:prstGeom prst="rect">
            <a:avLst/>
          </a:prstGeom>
        </p:spPr>
      </p:pic>
    </p:spTree>
    <p:extLst>
      <p:ext uri="{BB962C8B-B14F-4D97-AF65-F5344CB8AC3E}">
        <p14:creationId xmlns:p14="http://schemas.microsoft.com/office/powerpoint/2010/main" val="385406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lvl="0" algn="l"/>
            <a:r>
              <a:rPr lang="en-US" altLang="zh-CN" dirty="0" smtClean="0">
                <a:latin typeface="+mj-lt"/>
              </a:rPr>
              <a:t>1.1</a:t>
            </a:r>
            <a:r>
              <a:rPr lang="zh-CN" altLang="en-US" dirty="0" smtClean="0">
                <a:latin typeface="+mj-lt"/>
              </a:rPr>
              <a:t> 虚拟机安装</a:t>
            </a:r>
            <a:endParaRPr lang="zh-CN" altLang="en-US" dirty="0">
              <a:latin typeface="+mj-lt"/>
            </a:endParaRPr>
          </a:p>
        </p:txBody>
      </p:sp>
      <p:sp>
        <p:nvSpPr>
          <p:cNvPr id="6" name="内容占位符 2"/>
          <p:cNvSpPr>
            <a:spLocks noGrp="1"/>
          </p:cNvSpPr>
          <p:nvPr>
            <p:ph idx="1"/>
          </p:nvPr>
        </p:nvSpPr>
        <p:spPr>
          <a:xfrm>
            <a:off x="333792" y="1412776"/>
            <a:ext cx="8051588" cy="4608512"/>
          </a:xfrm>
        </p:spPr>
        <p:txBody>
          <a:bodyPr/>
          <a:lstStyle/>
          <a:p>
            <a:r>
              <a:rPr lang="zh-CN" altLang="zh-CN" sz="2400" dirty="0"/>
              <a:t>建议修改内存大小为</a:t>
            </a:r>
            <a:r>
              <a:rPr lang="en-US" altLang="zh-CN" sz="2400" dirty="0"/>
              <a:t>2048MB</a:t>
            </a:r>
            <a:r>
              <a:rPr lang="zh-CN" altLang="zh-CN" sz="2400" dirty="0"/>
              <a:t>。</a:t>
            </a:r>
            <a:r>
              <a:rPr lang="zh-CN" altLang="zh-CN" sz="2400" b="1" dirty="0"/>
              <a:t>后续步骤全点继续</a:t>
            </a:r>
            <a:r>
              <a:rPr lang="zh-CN" altLang="zh-CN" sz="2400" dirty="0"/>
              <a:t>，使用默认设置即可。然后一路点击默认选项直至</a:t>
            </a:r>
            <a:r>
              <a:rPr lang="en-US" altLang="zh-CN" sz="2400" dirty="0"/>
              <a:t>Linux</a:t>
            </a:r>
            <a:r>
              <a:rPr lang="zh-CN" altLang="zh-CN" sz="2400" dirty="0"/>
              <a:t>虚拟机创建</a:t>
            </a:r>
            <a:r>
              <a:rPr lang="zh-CN" altLang="zh-CN" sz="2400" dirty="0" smtClean="0"/>
              <a:t>完成</a:t>
            </a:r>
            <a:r>
              <a:rPr lang="zh-CN" altLang="en-US" sz="2400" b="1" dirty="0">
                <a:solidFill>
                  <a:schemeClr val="accent4"/>
                </a:solidFill>
                <a:latin typeface="+mj-lt"/>
              </a:rPr>
              <a:t>。</a:t>
            </a:r>
            <a:endParaRPr lang="zh-CN" altLang="en-US" sz="2400" b="1" dirty="0" smtClean="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pPr marL="0" indent="0">
              <a:buNone/>
            </a:pPr>
            <a:endParaRPr lang="zh-CN" altLang="en-US" sz="2400" b="1" dirty="0" smtClean="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p:nvPr/>
        </p:nvPicPr>
        <p:blipFill>
          <a:blip r:embed="rId3"/>
          <a:stretch>
            <a:fillRect/>
          </a:stretch>
        </p:blipFill>
        <p:spPr>
          <a:xfrm>
            <a:off x="611560" y="2806494"/>
            <a:ext cx="2479026" cy="2146456"/>
          </a:xfrm>
          <a:prstGeom prst="rect">
            <a:avLst/>
          </a:prstGeom>
        </p:spPr>
      </p:pic>
      <p:pic>
        <p:nvPicPr>
          <p:cNvPr id="9" name="图片 8"/>
          <p:cNvPicPr/>
          <p:nvPr/>
        </p:nvPicPr>
        <p:blipFill>
          <a:blip r:embed="rId4"/>
          <a:stretch>
            <a:fillRect/>
          </a:stretch>
        </p:blipFill>
        <p:spPr>
          <a:xfrm>
            <a:off x="3636131" y="2377519"/>
            <a:ext cx="4851400" cy="3629025"/>
          </a:xfrm>
          <a:prstGeom prst="rect">
            <a:avLst/>
          </a:prstGeom>
        </p:spPr>
      </p:pic>
    </p:spTree>
    <p:extLst>
      <p:ext uri="{BB962C8B-B14F-4D97-AF65-F5344CB8AC3E}">
        <p14:creationId xmlns:p14="http://schemas.microsoft.com/office/powerpoint/2010/main" val="511285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23528" y="1628800"/>
            <a:ext cx="8136904" cy="4392488"/>
          </a:xfrm>
        </p:spPr>
        <p:txBody>
          <a:bodyPr/>
          <a:lstStyle/>
          <a:p>
            <a:r>
              <a:rPr lang="en-US" altLang="zh-CN" sz="2400" b="1" dirty="0" smtClean="0">
                <a:solidFill>
                  <a:schemeClr val="accent4"/>
                </a:solidFill>
                <a:latin typeface="+mj-lt"/>
              </a:rPr>
              <a:t>1.</a:t>
            </a:r>
            <a:r>
              <a:rPr lang="zh-CN" altLang="en-US" sz="2400" b="1" dirty="0">
                <a:solidFill>
                  <a:schemeClr val="accent4"/>
                </a:solidFill>
                <a:latin typeface="+mj-lt"/>
              </a:rPr>
              <a:t> </a:t>
            </a:r>
            <a:r>
              <a:rPr lang="en-US" altLang="zh-CN" sz="2400" b="1" dirty="0" smtClean="0">
                <a:solidFill>
                  <a:schemeClr val="accent4"/>
                </a:solidFill>
                <a:latin typeface="+mj-lt"/>
              </a:rPr>
              <a:t>Linux</a:t>
            </a:r>
            <a:r>
              <a:rPr lang="zh-CN" altLang="en-US" sz="2400" b="1" dirty="0" smtClean="0">
                <a:solidFill>
                  <a:schemeClr val="accent4"/>
                </a:solidFill>
                <a:latin typeface="+mj-lt"/>
              </a:rPr>
              <a:t>下载</a:t>
            </a:r>
          </a:p>
          <a:p>
            <a:r>
              <a:rPr lang="en-US" altLang="zh-CN" sz="2400" u="sng" dirty="0" smtClean="0">
                <a:hlinkClick r:id="rId3"/>
              </a:rPr>
              <a:t>http</a:t>
            </a:r>
            <a:r>
              <a:rPr lang="en-US" altLang="zh-CN" sz="2400" u="sng" dirty="0">
                <a:hlinkClick r:id="rId3"/>
              </a:rPr>
              <a:t>://old-releases.ubuntu.com/releases/16.04.1/</a:t>
            </a:r>
            <a:endParaRPr lang="zh-CN" altLang="zh-CN" sz="2400" u="sng" dirty="0"/>
          </a:p>
          <a:p>
            <a:r>
              <a:rPr lang="zh-CN" altLang="zh-CN" sz="2400" dirty="0"/>
              <a:t>选择并下载</a:t>
            </a:r>
            <a:r>
              <a:rPr lang="en-US" altLang="zh-CN" sz="2400" b="1" dirty="0">
                <a:solidFill>
                  <a:srgbClr val="FF0000"/>
                </a:solidFill>
              </a:rPr>
              <a:t>32</a:t>
            </a:r>
            <a:r>
              <a:rPr lang="zh-CN" altLang="zh-CN" sz="2400" b="1" dirty="0">
                <a:solidFill>
                  <a:srgbClr val="FF0000"/>
                </a:solidFill>
              </a:rPr>
              <a:t>位的</a:t>
            </a:r>
            <a:r>
              <a:rPr lang="zh-CN" altLang="zh-CN" sz="2400" b="1" dirty="0" smtClean="0">
                <a:solidFill>
                  <a:srgbClr val="FF0000"/>
                </a:solidFill>
              </a:rPr>
              <a:t>系统</a:t>
            </a:r>
            <a:r>
              <a:rPr lang="zh-CN" altLang="en-US" sz="2400" b="1" dirty="0" smtClean="0"/>
              <a:t>，推荐</a:t>
            </a:r>
            <a:r>
              <a:rPr lang="en-US" altLang="zh-CN" sz="2400" b="1" dirty="0" smtClean="0">
                <a:solidFill>
                  <a:srgbClr val="FF0000"/>
                </a:solidFill>
              </a:rPr>
              <a:t>Ubuntu16.04</a:t>
            </a:r>
            <a:r>
              <a:rPr lang="zh-CN" altLang="en-US" sz="2400" b="1" dirty="0" smtClean="0">
                <a:solidFill>
                  <a:srgbClr val="FF0000"/>
                </a:solidFill>
              </a:rPr>
              <a:t>版本</a:t>
            </a:r>
            <a:r>
              <a:rPr lang="zh-CN" altLang="zh-CN" sz="2400" dirty="0" smtClean="0"/>
              <a:t>。</a:t>
            </a:r>
            <a:r>
              <a:rPr lang="zh-CN" altLang="zh-CN" sz="2400" dirty="0"/>
              <a:t>（实际上，</a:t>
            </a:r>
            <a:r>
              <a:rPr lang="en-US" altLang="zh-CN" sz="2400" dirty="0"/>
              <a:t>64</a:t>
            </a:r>
            <a:r>
              <a:rPr lang="zh-CN" altLang="zh-CN" sz="2400" dirty="0"/>
              <a:t>位系统可以支持</a:t>
            </a:r>
            <a:r>
              <a:rPr lang="en-US" altLang="zh-CN" sz="2400" dirty="0"/>
              <a:t>32</a:t>
            </a:r>
            <a:r>
              <a:rPr lang="zh-CN" altLang="zh-CN" sz="2400" dirty="0"/>
              <a:t>位程序，而</a:t>
            </a:r>
            <a:r>
              <a:rPr lang="en-US" altLang="zh-CN" sz="2400" dirty="0"/>
              <a:t>32</a:t>
            </a:r>
            <a:r>
              <a:rPr lang="zh-CN" altLang="zh-CN" sz="2400" dirty="0"/>
              <a:t>位系统不可以支持</a:t>
            </a:r>
            <a:r>
              <a:rPr lang="en-US" altLang="zh-CN" sz="2400" dirty="0"/>
              <a:t>64</a:t>
            </a:r>
            <a:r>
              <a:rPr lang="zh-CN" altLang="zh-CN" sz="2400" dirty="0"/>
              <a:t>位程序，然而由于本门课实验要求，我们下载</a:t>
            </a:r>
            <a:r>
              <a:rPr lang="en-US" altLang="zh-CN" sz="2400" b="1" dirty="0"/>
              <a:t>32</a:t>
            </a:r>
            <a:r>
              <a:rPr lang="zh-CN" altLang="zh-CN" sz="2400" b="1" dirty="0"/>
              <a:t>位系统</a:t>
            </a:r>
            <a:r>
              <a:rPr lang="zh-CN" altLang="zh-CN" sz="2400" dirty="0" smtClean="0"/>
              <a:t>）</a:t>
            </a:r>
            <a:endParaRPr lang="zh-CN" altLang="zh-CN" sz="2400" dirty="0"/>
          </a:p>
          <a:p>
            <a:r>
              <a:rPr lang="zh-CN" altLang="en-US" sz="2400" b="1" dirty="0" smtClean="0"/>
              <a:t>备注：机房桌面“暑期汇编课程镜像安装包”中有</a:t>
            </a:r>
            <a:r>
              <a:rPr lang="en-US" altLang="zh-CN" sz="2400" b="1" dirty="0" smtClean="0"/>
              <a:t>Ubuntu16.04</a:t>
            </a:r>
            <a:r>
              <a:rPr lang="zh-CN" altLang="en-US" sz="2400" b="1" dirty="0" smtClean="0"/>
              <a:t>镜像可以使用。</a:t>
            </a:r>
            <a:endParaRPr lang="zh-CN" altLang="en-US" sz="2400" b="1" dirty="0" smtClean="0"/>
          </a:p>
          <a:p>
            <a:r>
              <a:rPr lang="zh-CN" altLang="zh-CN" sz="2400" dirty="0" smtClean="0"/>
              <a:t>理论</a:t>
            </a:r>
            <a:r>
              <a:rPr lang="zh-CN" altLang="zh-CN" sz="2400" dirty="0"/>
              <a:t>上系统版本不影响实验过程和结果，以防万一可以确保系统版本相同（</a:t>
            </a:r>
            <a:r>
              <a:rPr lang="en-US" altLang="zh-CN" sz="2400" dirty="0"/>
              <a:t>amd64</a:t>
            </a:r>
            <a:r>
              <a:rPr lang="zh-CN" altLang="zh-CN" sz="2400" dirty="0"/>
              <a:t>代表</a:t>
            </a:r>
            <a:r>
              <a:rPr lang="en-US" altLang="zh-CN" sz="2400" dirty="0"/>
              <a:t>64</a:t>
            </a:r>
            <a:r>
              <a:rPr lang="zh-CN" altLang="zh-CN" sz="2400" dirty="0"/>
              <a:t>位系统，</a:t>
            </a:r>
            <a:r>
              <a:rPr lang="en-US" altLang="zh-CN" sz="2400" dirty="0"/>
              <a:t>i386</a:t>
            </a:r>
            <a:r>
              <a:rPr lang="zh-CN" altLang="zh-CN" sz="2400" dirty="0"/>
              <a:t>代表</a:t>
            </a:r>
            <a:r>
              <a:rPr lang="en-US" altLang="zh-CN" sz="2400" dirty="0"/>
              <a:t>32</a:t>
            </a:r>
            <a:r>
              <a:rPr lang="zh-CN" altLang="zh-CN" sz="2400" dirty="0"/>
              <a:t>位</a:t>
            </a:r>
            <a:r>
              <a:rPr lang="zh-CN" altLang="zh-CN" sz="2400" dirty="0" smtClean="0"/>
              <a:t>系统）</a:t>
            </a:r>
            <a:r>
              <a:rPr lang="zh-CN" altLang="zh-CN" sz="2400" dirty="0"/>
              <a:t>。</a:t>
            </a:r>
          </a:p>
          <a:p>
            <a:endParaRPr lang="zh-CN" altLang="en-US" sz="2400" b="1" dirty="0" smtClean="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a:p>
            <a:r>
              <a:rPr lang="zh-CN" altLang="zh-CN" sz="2400" dirty="0" smtClean="0"/>
              <a:t>打开</a:t>
            </a:r>
            <a:r>
              <a:rPr lang="zh-CN" altLang="zh-CN" sz="2400" dirty="0"/>
              <a:t>链接，点击红框位置下载虚拟机安装</a:t>
            </a:r>
            <a:r>
              <a:rPr lang="zh-CN" altLang="zh-CN" sz="2400" dirty="0" smtClean="0"/>
              <a:t>包</a:t>
            </a:r>
            <a:endParaRPr lang="zh-CN" altLang="zh-CN" sz="2400" dirty="0"/>
          </a:p>
          <a:p>
            <a:endParaRPr lang="zh-CN" altLang="en-US" sz="2400" b="1" dirty="0" smtClean="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5" name="图片 4"/>
          <p:cNvPicPr>
            <a:picLocks noChangeAspect="1"/>
          </p:cNvPicPr>
          <p:nvPr/>
        </p:nvPicPr>
        <p:blipFill>
          <a:blip r:embed="rId4"/>
          <a:stretch>
            <a:fillRect/>
          </a:stretch>
        </p:blipFill>
        <p:spPr>
          <a:xfrm>
            <a:off x="1720629" y="3677158"/>
            <a:ext cx="6844993" cy="295771"/>
          </a:xfrm>
          <a:prstGeom prst="rect">
            <a:avLst/>
          </a:prstGeom>
        </p:spPr>
      </p:pic>
    </p:spTree>
    <p:extLst>
      <p:ext uri="{BB962C8B-B14F-4D97-AF65-F5344CB8AC3E}">
        <p14:creationId xmlns:p14="http://schemas.microsoft.com/office/powerpoint/2010/main" val="1678808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23528" y="1628800"/>
            <a:ext cx="8136904" cy="4392488"/>
          </a:xfrm>
        </p:spPr>
        <p:txBody>
          <a:bodyPr/>
          <a:lstStyle/>
          <a:p>
            <a:r>
              <a:rPr lang="en-US" altLang="zh-CN" sz="2400" b="1" dirty="0">
                <a:solidFill>
                  <a:schemeClr val="accent4"/>
                </a:solidFill>
                <a:latin typeface="+mj-lt"/>
              </a:rPr>
              <a:t>2</a:t>
            </a:r>
            <a:r>
              <a:rPr lang="en-US" altLang="zh-CN" sz="2400" b="1" dirty="0" smtClean="0">
                <a:solidFill>
                  <a:schemeClr val="accent4"/>
                </a:solidFill>
                <a:latin typeface="+mj-lt"/>
              </a:rPr>
              <a:t>.</a:t>
            </a:r>
            <a:r>
              <a:rPr lang="zh-CN" altLang="en-US" sz="2400" b="1" dirty="0" smtClean="0">
                <a:solidFill>
                  <a:schemeClr val="accent4"/>
                </a:solidFill>
                <a:latin typeface="+mj-lt"/>
              </a:rPr>
              <a:t> </a:t>
            </a:r>
            <a:r>
              <a:rPr lang="en-US" altLang="zh-CN" sz="2400" b="1" dirty="0" smtClean="0">
                <a:solidFill>
                  <a:schemeClr val="accent4"/>
                </a:solidFill>
                <a:latin typeface="+mj-lt"/>
              </a:rPr>
              <a:t>Linux</a:t>
            </a:r>
            <a:r>
              <a:rPr lang="zh-CN" altLang="en-US" sz="2400" b="1" dirty="0" smtClean="0">
                <a:solidFill>
                  <a:schemeClr val="accent4"/>
                </a:solidFill>
                <a:latin typeface="+mj-lt"/>
              </a:rPr>
              <a:t>安装</a:t>
            </a:r>
          </a:p>
          <a:p>
            <a:r>
              <a:rPr lang="zh-CN" altLang="zh-CN" sz="2400" dirty="0"/>
              <a:t>启动刚才创建的</a:t>
            </a:r>
            <a:r>
              <a:rPr lang="en-US" altLang="zh-CN" sz="2400" dirty="0"/>
              <a:t>Linux</a:t>
            </a:r>
            <a:r>
              <a:rPr lang="zh-CN" altLang="zh-CN" sz="2400" dirty="0"/>
              <a:t>虚拟机。</a:t>
            </a:r>
          </a:p>
          <a:p>
            <a:endParaRPr lang="zh-CN" altLang="en-US" sz="2400" b="1" dirty="0" smtClean="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a:p>
            <a:r>
              <a:rPr lang="zh-CN" altLang="zh-CN" sz="2400" dirty="0"/>
              <a:t>选择刚才下载的</a:t>
            </a:r>
            <a:r>
              <a:rPr lang="en-US" altLang="zh-CN" sz="2400" b="1" dirty="0"/>
              <a:t>32</a:t>
            </a:r>
            <a:r>
              <a:rPr lang="zh-CN" altLang="zh-CN" sz="2400" b="1" dirty="0"/>
              <a:t>位安装文件</a:t>
            </a:r>
            <a:r>
              <a:rPr lang="zh-CN" altLang="zh-CN" sz="2400" dirty="0"/>
              <a:t>后点击启动。 </a:t>
            </a:r>
          </a:p>
          <a:p>
            <a:endParaRPr lang="zh-CN" altLang="en-US" sz="2400" b="1" dirty="0" smtClean="0">
              <a:solidFill>
                <a:schemeClr val="accent4"/>
              </a:solidFill>
              <a:latin typeface="+mj-lt"/>
            </a:endParaRPr>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5" name="图片 4"/>
          <p:cNvPicPr/>
          <p:nvPr/>
        </p:nvPicPr>
        <p:blipFill>
          <a:blip r:embed="rId3"/>
          <a:stretch>
            <a:fillRect/>
          </a:stretch>
        </p:blipFill>
        <p:spPr>
          <a:xfrm>
            <a:off x="827584" y="2677281"/>
            <a:ext cx="2736304" cy="2707519"/>
          </a:xfrm>
          <a:prstGeom prst="rect">
            <a:avLst/>
          </a:prstGeom>
        </p:spPr>
      </p:pic>
      <p:pic>
        <p:nvPicPr>
          <p:cNvPr id="7" name="图片 6"/>
          <p:cNvPicPr/>
          <p:nvPr/>
        </p:nvPicPr>
        <p:blipFill>
          <a:blip r:embed="rId4"/>
          <a:stretch>
            <a:fillRect/>
          </a:stretch>
        </p:blipFill>
        <p:spPr>
          <a:xfrm>
            <a:off x="4391980" y="2810630"/>
            <a:ext cx="2820288" cy="2440820"/>
          </a:xfrm>
          <a:prstGeom prst="rect">
            <a:avLst/>
          </a:prstGeom>
        </p:spPr>
      </p:pic>
    </p:spTree>
    <p:extLst>
      <p:ext uri="{BB962C8B-B14F-4D97-AF65-F5344CB8AC3E}">
        <p14:creationId xmlns:p14="http://schemas.microsoft.com/office/powerpoint/2010/main" val="801223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23528" y="1628800"/>
            <a:ext cx="8136904" cy="4392488"/>
          </a:xfrm>
        </p:spPr>
        <p:txBody>
          <a:bodyPr/>
          <a:lstStyle/>
          <a:p>
            <a:r>
              <a:rPr lang="zh-CN" altLang="zh-CN" sz="2400" dirty="0"/>
              <a:t>可以选择安装中文系统。</a:t>
            </a:r>
            <a:r>
              <a:rPr lang="zh-CN" altLang="zh-CN" sz="2400" b="1" dirty="0"/>
              <a:t>当然更推荐英文系统</a:t>
            </a:r>
            <a:r>
              <a:rPr lang="zh-CN" altLang="zh-CN" sz="2400" b="1" dirty="0" smtClean="0"/>
              <a:t>。</a:t>
            </a:r>
            <a:endParaRPr lang="zh-CN" altLang="en-US" sz="2400" b="1" dirty="0" smtClean="0">
              <a:solidFill>
                <a:schemeClr val="accent4"/>
              </a:solidFill>
              <a:latin typeface="+mj-lt"/>
            </a:endParaRPr>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8" name="图片 7"/>
          <p:cNvPicPr/>
          <p:nvPr/>
        </p:nvPicPr>
        <p:blipFill>
          <a:blip r:embed="rId3"/>
          <a:stretch>
            <a:fillRect/>
          </a:stretch>
        </p:blipFill>
        <p:spPr>
          <a:xfrm>
            <a:off x="755576" y="2276872"/>
            <a:ext cx="5256584" cy="3477260"/>
          </a:xfrm>
          <a:prstGeom prst="rect">
            <a:avLst/>
          </a:prstGeom>
        </p:spPr>
      </p:pic>
    </p:spTree>
    <p:extLst>
      <p:ext uri="{BB962C8B-B14F-4D97-AF65-F5344CB8AC3E}">
        <p14:creationId xmlns:p14="http://schemas.microsoft.com/office/powerpoint/2010/main" val="1184722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664"/>
            <a:ext cx="5833268" cy="576262"/>
          </a:xfrm>
        </p:spPr>
        <p:txBody>
          <a:bodyPr/>
          <a:lstStyle/>
          <a:p>
            <a:pPr algn="l"/>
            <a:r>
              <a:rPr lang="en-US" altLang="zh-CN" dirty="0">
                <a:solidFill>
                  <a:srgbClr val="292929"/>
                </a:solidFill>
                <a:latin typeface="Times New Roman"/>
              </a:rPr>
              <a:t>1.2</a:t>
            </a:r>
            <a:r>
              <a:rPr lang="zh-CN" altLang="en-US" dirty="0">
                <a:solidFill>
                  <a:srgbClr val="292929"/>
                </a:solidFill>
                <a:latin typeface="Times New Roman"/>
              </a:rPr>
              <a:t> </a:t>
            </a:r>
            <a:r>
              <a:rPr lang="en-US" altLang="zh-CN" dirty="0">
                <a:solidFill>
                  <a:srgbClr val="292929"/>
                </a:solidFill>
                <a:latin typeface="Times New Roman"/>
              </a:rPr>
              <a:t>Linux</a:t>
            </a:r>
            <a:r>
              <a:rPr lang="zh-CN" altLang="en-US" dirty="0">
                <a:solidFill>
                  <a:srgbClr val="292929"/>
                </a:solidFill>
                <a:latin typeface="Times New Roman"/>
              </a:rPr>
              <a:t>安装</a:t>
            </a:r>
            <a:endParaRPr lang="zh-CN" altLang="en-US" dirty="0">
              <a:latin typeface="+mj-lt"/>
            </a:endParaRPr>
          </a:p>
        </p:txBody>
      </p:sp>
      <p:sp>
        <p:nvSpPr>
          <p:cNvPr id="6" name="内容占位符 2"/>
          <p:cNvSpPr>
            <a:spLocks noGrp="1"/>
          </p:cNvSpPr>
          <p:nvPr>
            <p:ph idx="1"/>
          </p:nvPr>
        </p:nvSpPr>
        <p:spPr>
          <a:xfrm>
            <a:off x="323528" y="1628800"/>
            <a:ext cx="8136904" cy="4392488"/>
          </a:xfrm>
        </p:spPr>
        <p:txBody>
          <a:bodyPr/>
          <a:lstStyle/>
          <a:p>
            <a:r>
              <a:rPr lang="zh-CN" altLang="zh-CN" sz="2400" dirty="0"/>
              <a:t>都不需要。</a:t>
            </a:r>
            <a:r>
              <a:rPr lang="zh-CN" altLang="zh-CN" sz="2400" b="1" dirty="0"/>
              <a:t>直接继续。</a:t>
            </a:r>
            <a:endParaRPr lang="zh-CN" altLang="zh-CN" sz="2400" dirty="0"/>
          </a:p>
          <a:p>
            <a:endParaRPr lang="zh-CN" altLang="en-US" sz="2400" b="1" dirty="0">
              <a:solidFill>
                <a:schemeClr val="accent4"/>
              </a:solidFill>
              <a:latin typeface="+mj-lt"/>
            </a:endParaRPr>
          </a:p>
          <a:p>
            <a:endParaRPr lang="zh-CN" altLang="en-US" sz="2400" b="1" dirty="0" smtClean="0">
              <a:solidFill>
                <a:schemeClr val="accent4"/>
              </a:solidFill>
              <a:latin typeface="+mj-lt"/>
            </a:endParaRPr>
          </a:p>
          <a:p>
            <a:endParaRPr lang="zh-CN" altLang="en-US" sz="2400" b="1" dirty="0">
              <a:solidFill>
                <a:schemeClr val="accent4"/>
              </a:solidFill>
              <a:latin typeface="+mj-lt"/>
            </a:endParaRPr>
          </a:p>
          <a:p>
            <a:pPr marL="0" indent="0">
              <a:buNone/>
            </a:pPr>
            <a:endParaRPr lang="zh-CN" altLang="en-US" sz="2400" b="1" dirty="0">
              <a:solidFill>
                <a:schemeClr val="accent4"/>
              </a:solidFill>
              <a:latin typeface="+mj-lt"/>
            </a:endParaRPr>
          </a:p>
          <a:p>
            <a:endParaRPr lang="zh-CN" altLang="en-US" sz="2400" dirty="0" smtClean="0"/>
          </a:p>
        </p:txBody>
      </p:sp>
      <p:sp>
        <p:nvSpPr>
          <p:cNvPr id="4" name="文本框 3"/>
          <p:cNvSpPr txBox="1"/>
          <p:nvPr/>
        </p:nvSpPr>
        <p:spPr>
          <a:xfrm>
            <a:off x="1523074" y="5384800"/>
            <a:ext cx="184731" cy="369332"/>
          </a:xfrm>
          <a:prstGeom prst="rect">
            <a:avLst/>
          </a:prstGeom>
          <a:noFill/>
        </p:spPr>
        <p:txBody>
          <a:bodyPr wrap="none" rtlCol="0">
            <a:spAutoFit/>
          </a:bodyPr>
          <a:lstStyle/>
          <a:p>
            <a:endParaRPr kumimoji="1" lang="zh-CN" altLang="en-US" dirty="0"/>
          </a:p>
        </p:txBody>
      </p:sp>
      <p:pic>
        <p:nvPicPr>
          <p:cNvPr id="7" name="图片 6"/>
          <p:cNvPicPr/>
          <p:nvPr/>
        </p:nvPicPr>
        <p:blipFill>
          <a:blip r:embed="rId3"/>
          <a:stretch>
            <a:fillRect/>
          </a:stretch>
        </p:blipFill>
        <p:spPr>
          <a:xfrm>
            <a:off x="899592" y="2283336"/>
            <a:ext cx="5112568" cy="3470796"/>
          </a:xfrm>
          <a:prstGeom prst="rect">
            <a:avLst/>
          </a:prstGeom>
        </p:spPr>
      </p:pic>
    </p:spTree>
    <p:extLst>
      <p:ext uri="{BB962C8B-B14F-4D97-AF65-F5344CB8AC3E}">
        <p14:creationId xmlns:p14="http://schemas.microsoft.com/office/powerpoint/2010/main" val="1027488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中文ppt">
      <a:majorFont>
        <a:latin typeface="Times New Roman"/>
        <a:ea typeface="华文行楷"/>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2443</Words>
  <Application>Microsoft Macintosh PowerPoint</Application>
  <PresentationFormat>全屏显示(4:3)</PresentationFormat>
  <Paragraphs>376</Paragraphs>
  <Slides>35</Slides>
  <Notes>35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Times New Roman</vt:lpstr>
      <vt:lpstr>Wingdings</vt:lpstr>
      <vt:lpstr>楷体</vt:lpstr>
      <vt:lpstr>宋体</vt:lpstr>
      <vt:lpstr>Arial</vt:lpstr>
      <vt:lpstr>Axis</vt:lpstr>
      <vt:lpstr>实验1  Linux编程基础实验</vt:lpstr>
      <vt:lpstr>实验目的</vt:lpstr>
      <vt:lpstr>1.1 虚拟机安装</vt:lpstr>
      <vt:lpstr>1.1 虚拟机安装</vt:lpstr>
      <vt:lpstr>1.1 虚拟机安装</vt:lpstr>
      <vt:lpstr>1.2 Linux安装</vt:lpstr>
      <vt:lpstr>1.2 Linux安装</vt:lpstr>
      <vt:lpstr>1.2 Linux安装</vt:lpstr>
      <vt:lpstr>1.2 Linux安装</vt:lpstr>
      <vt:lpstr>1.2 Linux安装</vt:lpstr>
      <vt:lpstr>1.2 Linux安装</vt:lpstr>
      <vt:lpstr>1.2 Linux安装</vt:lpstr>
      <vt:lpstr>1.2 Linux安装</vt:lpstr>
      <vt:lpstr>1.2 Linux安装</vt:lpstr>
      <vt:lpstr>2 Linux配置</vt:lpstr>
      <vt:lpstr>2 Linux配置</vt:lpstr>
      <vt:lpstr>2 Linux配置</vt:lpstr>
      <vt:lpstr>2 Linux配置</vt:lpstr>
      <vt:lpstr>3 命令行工具的使用</vt:lpstr>
      <vt:lpstr>3 命令行工具的使用</vt:lpstr>
      <vt:lpstr>3 命令行工具的使用</vt:lpstr>
      <vt:lpstr>3 命令行工具的使用</vt:lpstr>
      <vt:lpstr>3 命令行工具的使用</vt:lpstr>
      <vt:lpstr>3 命令行工具的使用</vt:lpstr>
      <vt:lpstr>3 命令行工具的使用</vt:lpstr>
      <vt:lpstr>3 命令行工具的使用</vt:lpstr>
      <vt:lpstr>4 编译、汇编和静态链接</vt:lpstr>
      <vt:lpstr>4 编译、汇编和静态链接</vt:lpstr>
      <vt:lpstr>4 编译、汇编和静态链接</vt:lpstr>
      <vt:lpstr>4 编译、汇编和静态链接</vt:lpstr>
      <vt:lpstr>4 编译、汇编和静态链接</vt:lpstr>
      <vt:lpstr>5 反汇编</vt:lpstr>
      <vt:lpstr>5 反汇编</vt:lpstr>
      <vt:lpstr>5 反汇编</vt:lpstr>
      <vt:lpstr>提交要求</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2008-11-25T12:41:46Z</dcterms:created>
  <dcterms:modified xsi:type="dcterms:W3CDTF">2018-07-09T06:04:37Z</dcterms:modified>
</cp:coreProperties>
</file>